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jpeg" ContentType="image/jpeg"/>
  <Default Extension="JPG" ContentType="image/.jpg"/>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50"/>
  </p:handoutMasterIdLst>
  <p:sldIdLst>
    <p:sldId id="320" r:id="rId3"/>
    <p:sldId id="324" r:id="rId4"/>
    <p:sldId id="521" r:id="rId6"/>
    <p:sldId id="517" r:id="rId7"/>
    <p:sldId id="518" r:id="rId8"/>
    <p:sldId id="1190" r:id="rId9"/>
    <p:sldId id="1183" r:id="rId10"/>
    <p:sldId id="1192" r:id="rId11"/>
    <p:sldId id="1191" r:id="rId12"/>
    <p:sldId id="1193" r:id="rId13"/>
    <p:sldId id="1185" r:id="rId14"/>
    <p:sldId id="1186" r:id="rId15"/>
    <p:sldId id="1187" r:id="rId16"/>
    <p:sldId id="1264" r:id="rId17"/>
    <p:sldId id="829" r:id="rId18"/>
    <p:sldId id="1189" r:id="rId19"/>
    <p:sldId id="1236" r:id="rId20"/>
    <p:sldId id="1262" r:id="rId21"/>
    <p:sldId id="1194" r:id="rId22"/>
    <p:sldId id="1213" r:id="rId23"/>
    <p:sldId id="1215" r:id="rId24"/>
    <p:sldId id="1216" r:id="rId25"/>
    <p:sldId id="1214" r:id="rId26"/>
    <p:sldId id="1229" r:id="rId27"/>
    <p:sldId id="1232" r:id="rId28"/>
    <p:sldId id="1231" r:id="rId29"/>
    <p:sldId id="1204" r:id="rId30"/>
    <p:sldId id="1205" r:id="rId31"/>
    <p:sldId id="1206" r:id="rId32"/>
    <p:sldId id="1207" r:id="rId33"/>
    <p:sldId id="1233" r:id="rId34"/>
    <p:sldId id="1212" r:id="rId35"/>
    <p:sldId id="1235" r:id="rId36"/>
    <p:sldId id="1267" r:id="rId37"/>
    <p:sldId id="1237" r:id="rId38"/>
    <p:sldId id="1238" r:id="rId39"/>
    <p:sldId id="1239" r:id="rId40"/>
    <p:sldId id="1211" r:id="rId41"/>
    <p:sldId id="1208" r:id="rId42"/>
    <p:sldId id="1210" r:id="rId43"/>
    <p:sldId id="1209" r:id="rId44"/>
    <p:sldId id="1268" r:id="rId45"/>
    <p:sldId id="1269" r:id="rId46"/>
    <p:sldId id="1270" r:id="rId47"/>
    <p:sldId id="1234" r:id="rId48"/>
    <p:sldId id="318" r:id="rId49"/>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9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62A7"/>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59"/>
        <p:guide pos="39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gs" Target="tags/tag5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6" Type="http://schemas.openxmlformats.org/officeDocument/2006/relationships/tags" Target="../tags/tag13.xml"/><Relationship Id="rId15" Type="http://schemas.openxmlformats.org/officeDocument/2006/relationships/image" Target="../media/image2.pn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PA_任意多边形 5"/>
          <p:cNvSpPr/>
          <p:nvPr userDrawn="1">
            <p:custDataLst>
              <p:tags r:id="rId2"/>
            </p:custDataLst>
          </p:nvPr>
        </p:nvSpPr>
        <p:spPr bwMode="auto">
          <a:xfrm>
            <a:off x="0" y="1381374"/>
            <a:ext cx="8105565" cy="4091077"/>
          </a:xfrm>
          <a:custGeom>
            <a:avLst/>
            <a:gdLst>
              <a:gd name="T0" fmla="*/ 1346 w 2540"/>
              <a:gd name="T1" fmla="*/ 1282 h 1282"/>
              <a:gd name="T2" fmla="*/ 0 w 2540"/>
              <a:gd name="T3" fmla="*/ 1282 h 1282"/>
              <a:gd name="T4" fmla="*/ 0 w 2540"/>
              <a:gd name="T5" fmla="*/ 0 h 1282"/>
              <a:gd name="T6" fmla="*/ 2540 w 2540"/>
              <a:gd name="T7" fmla="*/ 0 h 1282"/>
              <a:gd name="T8" fmla="*/ 1346 w 2540"/>
              <a:gd name="T9" fmla="*/ 1282 h 1282"/>
            </a:gdLst>
            <a:ahLst/>
            <a:cxnLst>
              <a:cxn ang="0">
                <a:pos x="T0" y="T1"/>
              </a:cxn>
              <a:cxn ang="0">
                <a:pos x="T2" y="T3"/>
              </a:cxn>
              <a:cxn ang="0">
                <a:pos x="T4" y="T5"/>
              </a:cxn>
              <a:cxn ang="0">
                <a:pos x="T6" y="T7"/>
              </a:cxn>
              <a:cxn ang="0">
                <a:pos x="T8" y="T9"/>
              </a:cxn>
            </a:cxnLst>
            <a:rect l="0" t="0" r="r" b="b"/>
            <a:pathLst>
              <a:path w="2540" h="1282">
                <a:moveTo>
                  <a:pt x="1346" y="1282"/>
                </a:moveTo>
                <a:lnTo>
                  <a:pt x="0" y="1282"/>
                </a:lnTo>
                <a:lnTo>
                  <a:pt x="0" y="0"/>
                </a:lnTo>
                <a:lnTo>
                  <a:pt x="2540" y="0"/>
                </a:lnTo>
                <a:lnTo>
                  <a:pt x="1346" y="1282"/>
                </a:lnTo>
                <a:close/>
              </a:path>
            </a:pathLst>
          </a:custGeom>
          <a:blipFill dpi="0" rotWithShape="1">
            <a:blip r:embed="rId3"/>
            <a:srcRect/>
            <a:stretch>
              <a:fillRect t="-25000" b="-10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1" name="PA_任意多边形 9"/>
          <p:cNvSpPr/>
          <p:nvPr userDrawn="1">
            <p:custDataLst>
              <p:tags r:id="rId4"/>
            </p:custDataLst>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任意多边形 13"/>
          <p:cNvSpPr/>
          <p:nvPr userDrawn="1">
            <p:custDataLst>
              <p:tags r:id="rId5"/>
            </p:custDataLst>
          </p:nvPr>
        </p:nvSpPr>
        <p:spPr bwMode="auto">
          <a:xfrm>
            <a:off x="4839550" y="1373119"/>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任意多边形 17"/>
          <p:cNvSpPr/>
          <p:nvPr userDrawn="1">
            <p:custDataLst>
              <p:tags r:id="rId6"/>
            </p:custDataLst>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矩形 19"/>
          <p:cNvSpPr>
            <a:spLocks noChangeArrowheads="1"/>
          </p:cNvSpPr>
          <p:nvPr userDrawn="1">
            <p:custDataLst>
              <p:tags r:id="rId7"/>
            </p:custDataLst>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矩形 20"/>
          <p:cNvSpPr>
            <a:spLocks noChangeArrowheads="1"/>
          </p:cNvSpPr>
          <p:nvPr userDrawn="1">
            <p:custDataLst>
              <p:tags r:id="rId8"/>
            </p:custDataLst>
          </p:nvPr>
        </p:nvSpPr>
        <p:spPr bwMode="auto">
          <a:xfrm>
            <a:off x="0" y="816538"/>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矩形 21"/>
          <p:cNvSpPr>
            <a:spLocks noChangeArrowheads="1"/>
          </p:cNvSpPr>
          <p:nvPr userDrawn="1">
            <p:custDataLst>
              <p:tags r:id="rId9"/>
            </p:custDataLst>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22"/>
          <p:cNvSpPr/>
          <p:nvPr userDrawn="1">
            <p:custDataLst>
              <p:tags r:id="rId10"/>
            </p:custDataLst>
          </p:nvPr>
        </p:nvSpPr>
        <p:spPr bwMode="auto">
          <a:xfrm>
            <a:off x="0" y="5718171"/>
            <a:ext cx="4110224" cy="756308"/>
          </a:xfrm>
          <a:custGeom>
            <a:avLst/>
            <a:gdLst>
              <a:gd name="T0" fmla="*/ 1060 w 1288"/>
              <a:gd name="T1" fmla="*/ 237 h 237"/>
              <a:gd name="T2" fmla="*/ 0 w 1288"/>
              <a:gd name="T3" fmla="*/ 237 h 237"/>
              <a:gd name="T4" fmla="*/ 0 w 1288"/>
              <a:gd name="T5" fmla="*/ 0 h 237"/>
              <a:gd name="T6" fmla="*/ 1288 w 1288"/>
              <a:gd name="T7" fmla="*/ 0 h 237"/>
              <a:gd name="T8" fmla="*/ 1060 w 1288"/>
              <a:gd name="T9" fmla="*/ 237 h 237"/>
            </a:gdLst>
            <a:ahLst/>
            <a:cxnLst>
              <a:cxn ang="0">
                <a:pos x="T0" y="T1"/>
              </a:cxn>
              <a:cxn ang="0">
                <a:pos x="T2" y="T3"/>
              </a:cxn>
              <a:cxn ang="0">
                <a:pos x="T4" y="T5"/>
              </a:cxn>
              <a:cxn ang="0">
                <a:pos x="T6" y="T7"/>
              </a:cxn>
              <a:cxn ang="0">
                <a:pos x="T8" y="T9"/>
              </a:cxn>
            </a:cxnLst>
            <a:rect l="0" t="0" r="r" b="b"/>
            <a:pathLst>
              <a:path w="1288" h="237">
                <a:moveTo>
                  <a:pt x="1060" y="237"/>
                </a:moveTo>
                <a:lnTo>
                  <a:pt x="0" y="237"/>
                </a:lnTo>
                <a:lnTo>
                  <a:pt x="0" y="0"/>
                </a:lnTo>
                <a:lnTo>
                  <a:pt x="1288" y="0"/>
                </a:lnTo>
                <a:lnTo>
                  <a:pt x="1060" y="237"/>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28" name="PA_直接连接符 27"/>
          <p:cNvCxnSpPr/>
          <p:nvPr userDrawn="1">
            <p:custDataLst>
              <p:tags r:id="rId11"/>
            </p:custDataLst>
          </p:nvPr>
        </p:nvCxnSpPr>
        <p:spPr>
          <a:xfrm>
            <a:off x="6109853" y="45880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PA_文本框 28"/>
          <p:cNvSpPr txBox="1"/>
          <p:nvPr userDrawn="1">
            <p:custDataLst>
              <p:tags r:id="rId12"/>
            </p:custDataLst>
          </p:nvPr>
        </p:nvSpPr>
        <p:spPr>
          <a:xfrm>
            <a:off x="9852872" y="480485"/>
            <a:ext cx="1808480" cy="58356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传承高铁</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PA_文本框 29"/>
          <p:cNvSpPr txBox="1"/>
          <p:nvPr userDrawn="1">
            <p:custDataLst>
              <p:tags r:id="rId13"/>
            </p:custDataLst>
          </p:nvPr>
        </p:nvSpPr>
        <p:spPr>
          <a:xfrm>
            <a:off x="8146701" y="4650680"/>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PA_文本框 28"/>
          <p:cNvSpPr txBox="1"/>
          <p:nvPr userDrawn="1">
            <p:custDataLst>
              <p:tags r:id="rId14"/>
            </p:custDataLst>
          </p:nvPr>
        </p:nvSpPr>
        <p:spPr>
          <a:xfrm>
            <a:off x="697597" y="5804871"/>
            <a:ext cx="1808480" cy="5835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8" name="Group 4"/>
          <p:cNvGrpSpPr>
            <a:grpSpLocks noChangeAspect="1"/>
          </p:cNvGrpSpPr>
          <p:nvPr userDrawn="1"/>
        </p:nvGrpSpPr>
        <p:grpSpPr bwMode="auto">
          <a:xfrm>
            <a:off x="267335" y="21145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10" name="图片 9"/>
          <p:cNvPicPr>
            <a:picLocks noChangeAspect="1"/>
          </p:cNvPicPr>
          <p:nvPr userDrawn="1"/>
        </p:nvPicPr>
        <p:blipFill>
          <a:blip r:embed="rId15"/>
          <a:stretch>
            <a:fillRect/>
          </a:stretch>
        </p:blipFill>
        <p:spPr>
          <a:xfrm>
            <a:off x="8231746" y="2042809"/>
            <a:ext cx="652329" cy="652329"/>
          </a:xfrm>
          <a:prstGeom prst="rect">
            <a:avLst/>
          </a:prstGeom>
        </p:spPr>
      </p:pic>
      <p:sp>
        <p:nvSpPr>
          <p:cNvPr id="12" name="标题 11"/>
          <p:cNvSpPr>
            <a:spLocks noGrp="1"/>
          </p:cNvSpPr>
          <p:nvPr>
            <p:ph type="title" hasCustomPrompt="1"/>
          </p:nvPr>
        </p:nvSpPr>
        <p:spPr>
          <a:xfrm>
            <a:off x="6534785" y="3102610"/>
            <a:ext cx="4888230" cy="577215"/>
          </a:xfrm>
        </p:spPr>
        <p:txBody>
          <a:bodyPr>
            <a:noAutofit/>
          </a:bodyPr>
          <a:lstStyle>
            <a:lvl1pPr algn="r">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r>
              <a:rPr lang="zh-CN" altLang="en-US" dirty="0"/>
              <a:t>单击此处编辑</a:t>
            </a:r>
            <a:r>
              <a:rPr lang="zh-CN" altLang="en-US" dirty="0"/>
              <a:t>标题</a:t>
            </a:r>
            <a:endParaRPr lang="zh-CN" altLang="en-US" dirty="0"/>
          </a:p>
        </p:txBody>
      </p:sp>
      <p:sp>
        <p:nvSpPr>
          <p:cNvPr id="33" name="文本占位符 32"/>
          <p:cNvSpPr>
            <a:spLocks noGrp="1"/>
          </p:cNvSpPr>
          <p:nvPr>
            <p:ph type="body" idx="10" hasCustomPrompt="1"/>
          </p:nvPr>
        </p:nvSpPr>
        <p:spPr>
          <a:xfrm>
            <a:off x="7786370" y="3943985"/>
            <a:ext cx="3622675" cy="377825"/>
          </a:xfrm>
        </p:spPr>
        <p:txBody>
          <a:bodyPr vert="horz" lIns="90170" tIns="46990" rIns="90170" bIns="46990" rtlCol="0" anchor="ctr" anchorCtr="0">
            <a:noAutofit/>
          </a:bodyPr>
          <a:lstStyle>
            <a:lvl1pPr marL="0" marR="0" algn="r" defTabSz="914400" rtl="0" eaLnBrk="1" fontAlgn="auto" latinLnBrk="0" hangingPunct="1">
              <a:lnSpc>
                <a:spcPct val="100000"/>
              </a:lnSpc>
              <a:buClrTx/>
              <a:buSzTx/>
              <a:buFontTx/>
              <a:buNone/>
              <a:defRPr kumimoji="0" lang="zh-CN" altLang="en-US" sz="2800" b="1" i="0" u="none" strike="noStrike" kern="1200" cap="none" spc="0" normalizeH="0" baseline="0" noProof="1" dirty="0">
                <a:solidFill>
                  <a:schemeClr val="bg1"/>
                </a:solidFill>
                <a:latin typeface="+mn-lt"/>
                <a:ea typeface="+mn-ea"/>
                <a:cs typeface="+mn-cs"/>
              </a:defRPr>
            </a:lvl1pPr>
          </a:lstStyle>
          <a:p>
            <a:pPr lvl="0"/>
            <a:r>
              <a:rPr>
                <a:sym typeface="+mn-ea"/>
              </a:rPr>
              <a:t>单击此处编辑</a:t>
            </a:r>
            <a:r>
              <a:rPr>
                <a:sym typeface="+mn-ea"/>
              </a:rPr>
              <a:t>小标题</a:t>
            </a:r>
            <a:endParaRPr>
              <a:sym typeface="+mn-ea"/>
            </a:endParaRPr>
          </a:p>
        </p:txBody>
      </p:sp>
      <p:sp>
        <p:nvSpPr>
          <p:cNvPr id="34" name="文本占位符 33"/>
          <p:cNvSpPr>
            <a:spLocks noGrp="1"/>
          </p:cNvSpPr>
          <p:nvPr>
            <p:ph type="body" idx="11" hasCustomPrompt="1"/>
          </p:nvPr>
        </p:nvSpPr>
        <p:spPr>
          <a:xfrm>
            <a:off x="7970520" y="5026660"/>
            <a:ext cx="3423920" cy="448310"/>
          </a:xfrm>
        </p:spPr>
        <p:txBody>
          <a:bodyPr vert="horz" wrap="square" lIns="91440" tIns="45720" rIns="91440" bIns="45720" rtlCol="0" anchor="ctr" anchorCtr="0">
            <a:normAutofit/>
          </a:bodyPr>
          <a:lstStyle>
            <a:lvl1pPr marL="0" marR="0" lvl="0" algn="r" defTabSz="914400" rtl="0" eaLnBrk="1" fontAlgn="auto" latinLnBrk="0" hangingPunct="1">
              <a:lnSpc>
                <a:spcPct val="100000"/>
              </a:lnSpc>
              <a:spcBef>
                <a:spcPts val="0"/>
              </a:spcBef>
              <a:spcAft>
                <a:spcPts val="0"/>
              </a:spcAft>
              <a:buClrTx/>
              <a:buSzTx/>
              <a:buFontTx/>
              <a:buNone/>
              <a:defRPr>
                <a:solidFill>
                  <a:schemeClr val="bg1"/>
                </a:solidFill>
              </a:defRPr>
            </a:lvl1pPr>
          </a:lstStyle>
          <a:p>
            <a:pPr lvl="0"/>
            <a:r>
              <a:rPr>
                <a:sym typeface="+mn-ea"/>
              </a:rPr>
              <a:t>单击</a:t>
            </a:r>
            <a:r>
              <a:rPr>
                <a:sym typeface="+mn-ea"/>
              </a:rPr>
              <a:t>此处编辑</a:t>
            </a:r>
            <a:r>
              <a:rPr>
                <a:sym typeface="+mn-ea"/>
              </a:rPr>
              <a:t>时间</a:t>
            </a:r>
            <a:endParaRPr>
              <a:sym typeface="+mn-ea"/>
            </a:endParaRPr>
          </a:p>
        </p:txBody>
      </p:sp>
      <p:sp>
        <p:nvSpPr>
          <p:cNvPr id="35" name="灯片编号占位符 34"/>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PA_文本框 26"/>
          <p:cNvSpPr txBox="1"/>
          <p:nvPr userDrawn="1">
            <p:custDataLst>
              <p:tags r:id="rId16"/>
            </p:custDataLst>
          </p:nvPr>
        </p:nvSpPr>
        <p:spPr>
          <a:xfrm>
            <a:off x="9008555" y="1968679"/>
            <a:ext cx="2441694" cy="769441"/>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天机系列</a:t>
            </a:r>
            <a:endPar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8" name="Rectangle 5"/>
          <p:cNvSpPr>
            <a:spLocks noChangeArrowheads="1"/>
          </p:cNvSpPr>
          <p:nvPr userDrawn="1"/>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userDrawn="1"/>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6"/>
          <p:cNvSpPr/>
          <p:nvPr userDrawn="1"/>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userDrawn="1"/>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灯片编号占位符 15"/>
          <p:cNvSpPr>
            <a:spLocks noGrp="1"/>
          </p:cNvSpPr>
          <p:nvPr>
            <p:ph type="sldNum" sz="quarter" idx="12"/>
          </p:nvPr>
        </p:nvSpPr>
        <p:spPr/>
        <p:txBody>
          <a:bodyPr/>
          <a:p>
            <a:fld id="{565CE74E-AB26-4998-AD42-012C4C1AD076}" type="slidenum">
              <a:rPr lang="zh-CN" altLang="en-US" smtClean="0"/>
            </a:fld>
            <a:endParaRPr lang="zh-CN" altLang="en-US"/>
          </a:p>
        </p:txBody>
      </p:sp>
      <p:sp>
        <p:nvSpPr>
          <p:cNvPr id="19" name="文本占位符 18"/>
          <p:cNvSpPr>
            <a:spLocks noGrp="1"/>
          </p:cNvSpPr>
          <p:nvPr>
            <p:ph type="body" idx="13" hasCustomPrompt="1"/>
          </p:nvPr>
        </p:nvSpPr>
        <p:spPr>
          <a:xfrm>
            <a:off x="5416550" y="3176905"/>
            <a:ext cx="727710" cy="359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lvl1pPr marL="0" marR="0" lvl="0" algn="ctr" defTabSz="914400" rtl="0" eaLnBrk="1" fontAlgn="auto" latinLnBrk="0" hangingPunct="1">
              <a:lnSpc>
                <a:spcPct val="100000"/>
              </a:lnSpc>
              <a:spcBef>
                <a:spcPts val="0"/>
              </a:spcBef>
              <a:spcAft>
                <a:spcPts val="0"/>
              </a:spcAft>
              <a:buClrTx/>
              <a:buSzTx/>
              <a:buFontTx/>
              <a:buNone/>
              <a:defRPr/>
            </a:lvl1pPr>
            <a:lvl2pPr marL="457200" lvl="1" algn="l" defTabSz="914400" rtl="0" eaLnBrk="1" latinLnBrk="0" hangingPunct="1">
              <a:defRPr sz="1800" kern="1200">
                <a:solidFill>
                  <a:schemeClr val="lt1"/>
                </a:solidFill>
                <a:latin typeface="+mn-lt"/>
                <a:ea typeface="+mn-ea"/>
                <a:cs typeface="+mn-cs"/>
              </a:defRPr>
            </a:lvl2pPr>
            <a:lvl3pPr marL="914400" lvl="2" algn="l" defTabSz="914400" rtl="0" eaLnBrk="1" latinLnBrk="0" hangingPunct="1">
              <a:defRPr sz="1800" kern="1200">
                <a:solidFill>
                  <a:schemeClr val="lt1"/>
                </a:solidFill>
                <a:latin typeface="+mn-lt"/>
                <a:ea typeface="+mn-ea"/>
                <a:cs typeface="+mn-cs"/>
              </a:defRPr>
            </a:lvl3pPr>
            <a:lvl4pPr marL="1371600" lvl="3" algn="l" defTabSz="914400" rtl="0" eaLnBrk="1" latinLnBrk="0" hangingPunct="1">
              <a:defRPr sz="1800" kern="1200">
                <a:solidFill>
                  <a:schemeClr val="lt1"/>
                </a:solidFill>
                <a:latin typeface="+mn-lt"/>
                <a:ea typeface="+mn-ea"/>
                <a:cs typeface="+mn-cs"/>
              </a:defRPr>
            </a:lvl4pPr>
            <a:lvl5pPr marL="1828800" lvl="4" algn="l" defTabSz="914400" rtl="0" eaLnBrk="1" latinLnBrk="0" hangingPunct="1">
              <a:defRPr sz="1800" kern="1200">
                <a:solidFill>
                  <a:schemeClr val="lt1"/>
                </a:solidFill>
                <a:latin typeface="+mn-lt"/>
                <a:ea typeface="+mn-ea"/>
                <a:cs typeface="+mn-cs"/>
              </a:defRPr>
            </a:lvl5pPr>
          </a:lstStyle>
          <a:p>
            <a:pPr lvl="0"/>
            <a:r>
              <a:rPr>
                <a:sym typeface="+mn-ea"/>
              </a:rPr>
              <a:t>01</a:t>
            </a:r>
            <a:endParaRPr>
              <a:sym typeface="+mn-ea"/>
            </a:endParaRPr>
          </a:p>
        </p:txBody>
      </p:sp>
      <p:sp>
        <p:nvSpPr>
          <p:cNvPr id="2" name="文本占位符 1"/>
          <p:cNvSpPr>
            <a:spLocks noGrp="1"/>
          </p:cNvSpPr>
          <p:nvPr>
            <p:ph type="body" idx="14" hasCustomPrompt="1"/>
          </p:nvPr>
        </p:nvSpPr>
        <p:spPr>
          <a:xfrm>
            <a:off x="756920" y="2937510"/>
            <a:ext cx="3886200" cy="838200"/>
          </a:xfrm>
        </p:spPr>
        <p:txBody>
          <a:bodyPr vert="horz" lIns="90170" tIns="46990" rIns="90170" bIns="46990" rtlCol="0" anchor="ctr" anchorCtr="0">
            <a:noAutofit/>
          </a:bodyPr>
          <a:lstStyle>
            <a:lvl1pPr marL="0" marR="0" algn="l" defTabSz="914400" rtl="0" eaLnBrk="1" fontAlgn="auto" latinLnBrk="0" hangingPunct="1">
              <a:lnSpc>
                <a:spcPct val="100000"/>
              </a:lnSpc>
              <a:buClrTx/>
              <a:buSzTx/>
              <a:buFontTx/>
              <a:buNone/>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pPr lvl="0"/>
            <a:r>
              <a:rPr>
                <a:sym typeface="+mn-ea"/>
              </a:rPr>
              <a:t>单击此处编辑</a:t>
            </a:r>
            <a:endParaRPr>
              <a:sym typeface="+mn-ea"/>
            </a:endParaRPr>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9650" y="392836"/>
            <a:ext cx="10515600" cy="576984"/>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 name="图片 5"/>
          <p:cNvPicPr>
            <a:picLocks noChangeAspect="1"/>
          </p:cNvPicPr>
          <p:nvPr userDrawn="1"/>
        </p:nvPicPr>
        <p:blipFill>
          <a:blip r:embed="rId2"/>
          <a:stretch>
            <a:fillRect/>
          </a:stretch>
        </p:blipFill>
        <p:spPr>
          <a:xfrm>
            <a:off x="176950" y="455484"/>
            <a:ext cx="432854" cy="432854"/>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ldLvl="0" animBg="1"/>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B8B2A2-61C4-4EB0-86FB-F394674D73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7" name="图片 6" descr="图表&#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 y="1384300"/>
            <a:ext cx="9706610" cy="4091305"/>
          </a:xfrm>
          <a:prstGeom prst="rect">
            <a:avLst/>
          </a:prstGeom>
        </p:spPr>
      </p:pic>
      <p:sp>
        <p:nvSpPr>
          <p:cNvPr id="11" name="Freeform 9"/>
          <p:cNvSpPr/>
          <p:nvPr userDrawn="1"/>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userDrawn="1"/>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userDrawn="1"/>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userDrawn="1"/>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userDrawn="1"/>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userDrawn="1"/>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userDrawn="1"/>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userDrawn="1"/>
        </p:nvSpPr>
        <p:spPr>
          <a:xfrm>
            <a:off x="7634729" y="2602886"/>
            <a:ext cx="4288354" cy="1323439"/>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userDrawn="1"/>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userDrawn="1"/>
        </p:nvSpPr>
        <p:spPr>
          <a:xfrm>
            <a:off x="9879748" y="458427"/>
            <a:ext cx="1877060" cy="584775"/>
          </a:xfrm>
          <a:prstGeom prst="rect">
            <a:avLst/>
          </a:prstGeom>
          <a:noFill/>
        </p:spPr>
        <p:txBody>
          <a:bodyPr wrap="squar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userDrawn="1"/>
        </p:nvSpPr>
        <p:spPr>
          <a:xfrm>
            <a:off x="8147690" y="4618806"/>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9" name="Group 4"/>
          <p:cNvGrpSpPr>
            <a:grpSpLocks noChangeAspect="1"/>
          </p:cNvGrpSpPr>
          <p:nvPr userDrawn="1"/>
        </p:nvGrpSpPr>
        <p:grpSpPr bwMode="auto">
          <a:xfrm>
            <a:off x="5295995" y="133020"/>
            <a:ext cx="2749035" cy="934920"/>
            <a:chOff x="633" y="230"/>
            <a:chExt cx="1226" cy="417"/>
          </a:xfrm>
        </p:grpSpPr>
        <p:sp>
          <p:nvSpPr>
            <p:cNvPr id="10"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36" name="图片 35" descr="模糊的照片上写着字&#10;&#10;中度可信度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sp>
        <p:nvSpPr>
          <p:cNvPr id="37" name="灯片编号占位符 36"/>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tags" Target="../tags/tag19.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0"/>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3" Type="http://schemas.openxmlformats.org/officeDocument/2006/relationships/slideLayout" Target="../slideLayouts/slideLayout3.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3.xml"/><Relationship Id="rId3" Type="http://schemas.openxmlformats.org/officeDocument/2006/relationships/image" Target="../media/image31.wmf"/><Relationship Id="rId2" Type="http://schemas.openxmlformats.org/officeDocument/2006/relationships/oleObject" Target="../embeddings/oleObject1.bin"/><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3.xml"/><Relationship Id="rId3" Type="http://schemas.openxmlformats.org/officeDocument/2006/relationships/image" Target="../media/image34.wmf"/><Relationship Id="rId2" Type="http://schemas.openxmlformats.org/officeDocument/2006/relationships/oleObject" Target="../embeddings/oleObject2.bin"/><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3.xml"/><Relationship Id="rId3" Type="http://schemas.openxmlformats.org/officeDocument/2006/relationships/image" Target="../media/image37.wmf"/><Relationship Id="rId2" Type="http://schemas.openxmlformats.org/officeDocument/2006/relationships/oleObject" Target="../embeddings/oleObject3.bin"/><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3.xml"/><Relationship Id="rId3" Type="http://schemas.openxmlformats.org/officeDocument/2006/relationships/image" Target="../media/image40.wmf"/><Relationship Id="rId2" Type="http://schemas.openxmlformats.org/officeDocument/2006/relationships/package" Target="../embeddings/Workbook1.xlsx"/><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3.xml"/><Relationship Id="rId3" Type="http://schemas.openxmlformats.org/officeDocument/2006/relationships/image" Target="../media/image49.wmf"/><Relationship Id="rId2" Type="http://schemas.openxmlformats.org/officeDocument/2006/relationships/package" Target="../embeddings/Workbook2.xlsx"/><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3.xml"/><Relationship Id="rId6" Type="http://schemas.openxmlformats.org/officeDocument/2006/relationships/tags" Target="../tags/tag24.xml"/><Relationship Id="rId5" Type="http://schemas.openxmlformats.org/officeDocument/2006/relationships/image" Target="../media/image10.png"/><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3.xml"/><Relationship Id="rId3" Type="http://schemas.openxmlformats.org/officeDocument/2006/relationships/image" Target="../media/image52.wmf"/><Relationship Id="rId2" Type="http://schemas.openxmlformats.org/officeDocument/2006/relationships/package" Target="../embeddings/Workbook3.xlsx"/><Relationship Id="rId1"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3.xml"/><Relationship Id="rId2" Type="http://schemas.openxmlformats.org/officeDocument/2006/relationships/image" Target="../media/image55.wmf"/><Relationship Id="rId1"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2" Type="http://schemas.openxmlformats.org/officeDocument/2006/relationships/slideLayout" Target="../slideLayouts/slideLayout3.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态势感知</a:t>
            </a:r>
            <a:endParaRPr lang="zh-CN" altLang="en-US"/>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对抗流程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208405"/>
            <a:ext cx="10706100" cy="2686050"/>
          </a:xfrm>
          <a:prstGeom prst="rect">
            <a:avLst/>
          </a:prstGeom>
        </p:spPr>
      </p:pic>
      <p:sp>
        <p:nvSpPr>
          <p:cNvPr id="5" name="矩形 4"/>
          <p:cNvSpPr/>
          <p:nvPr/>
        </p:nvSpPr>
        <p:spPr>
          <a:xfrm>
            <a:off x="1221740" y="3959860"/>
            <a:ext cx="4642485" cy="2731135"/>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1216660" y="5721350"/>
            <a:ext cx="4652010" cy="95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2"/>
            </p:custDataLst>
          </p:nvPr>
        </p:nvSpPr>
        <p:spPr>
          <a:xfrm>
            <a:off x="1444625" y="4056380"/>
            <a:ext cx="4064000" cy="1568450"/>
          </a:xfrm>
          <a:prstGeom prst="rect">
            <a:avLst/>
          </a:prstGeom>
          <a:noFill/>
        </p:spPr>
        <p:txBody>
          <a:bodyPr wrap="square" rtlCol="0">
            <a:spAutoFit/>
          </a:bodyPr>
          <a:p>
            <a:r>
              <a:rPr lang="zh-CN" altLang="en-US" sz="1600"/>
              <a:t>发件人：</a:t>
            </a:r>
            <a:r>
              <a:rPr lang="en-US" altLang="zh-CN" sz="1600"/>
              <a:t>windows PC</a:t>
            </a:r>
            <a:endParaRPr lang="en-US" altLang="zh-CN" sz="1600"/>
          </a:p>
          <a:p>
            <a:r>
              <a:rPr lang="zh-CN" altLang="en-US" sz="1600"/>
              <a:t>发货地址：</a:t>
            </a:r>
            <a:r>
              <a:rPr lang="en-US" altLang="zh-CN" sz="1600"/>
              <a:t>IP192.168.2.13 </a:t>
            </a:r>
            <a:r>
              <a:rPr lang="zh-CN" altLang="en-US" sz="1600"/>
              <a:t>端口：</a:t>
            </a:r>
            <a:r>
              <a:rPr lang="en-US" altLang="zh-CN" sz="1600"/>
              <a:t>6327</a:t>
            </a:r>
            <a:endParaRPr lang="en-US" altLang="zh-CN" sz="1600"/>
          </a:p>
          <a:p>
            <a:endParaRPr lang="en-US" altLang="zh-CN" sz="1600"/>
          </a:p>
          <a:p>
            <a:endParaRPr lang="en-US" altLang="zh-CN" sz="1600"/>
          </a:p>
          <a:p>
            <a:r>
              <a:rPr lang="zh-CN" altLang="en-US" sz="1600"/>
              <a:t>收件人：</a:t>
            </a:r>
            <a:r>
              <a:rPr lang="en-US" altLang="en-US" sz="1600"/>
              <a:t>XX</a:t>
            </a:r>
            <a:r>
              <a:rPr lang="zh-CN" altLang="en-US" sz="1600"/>
              <a:t>大学考试网站</a:t>
            </a:r>
            <a:endParaRPr lang="zh-CN" altLang="en-US" sz="1600"/>
          </a:p>
          <a:p>
            <a:r>
              <a:rPr lang="zh-CN" altLang="en-US" sz="1600"/>
              <a:t>收件地址：</a:t>
            </a:r>
            <a:r>
              <a:rPr lang="en-US" altLang="en-US" sz="1600"/>
              <a:t>IP192.168.1.240 </a:t>
            </a:r>
            <a:r>
              <a:rPr lang="zh-CN" altLang="en-US" sz="1600"/>
              <a:t>端口：</a:t>
            </a:r>
            <a:r>
              <a:rPr lang="en-US" altLang="zh-CN" sz="1600"/>
              <a:t>80</a:t>
            </a:r>
            <a:endParaRPr lang="en-US" altLang="zh-CN" sz="1600"/>
          </a:p>
        </p:txBody>
      </p:sp>
      <p:sp>
        <p:nvSpPr>
          <p:cNvPr id="10" name="文本框 9"/>
          <p:cNvSpPr txBox="1"/>
          <p:nvPr>
            <p:custDataLst>
              <p:tags r:id="rId3"/>
            </p:custDataLst>
          </p:nvPr>
        </p:nvSpPr>
        <p:spPr>
          <a:xfrm>
            <a:off x="1833245" y="5798820"/>
            <a:ext cx="3665220" cy="337185"/>
          </a:xfrm>
          <a:prstGeom prst="rect">
            <a:avLst/>
          </a:prstGeom>
          <a:noFill/>
        </p:spPr>
        <p:txBody>
          <a:bodyPr wrap="square" rtlCol="0">
            <a:spAutoFit/>
          </a:bodyPr>
          <a:p>
            <a:r>
              <a:rPr lang="zh-CN" sz="1600"/>
              <a:t>由</a:t>
            </a:r>
            <a:r>
              <a:rPr lang="en-US" altLang="zh-CN" sz="1600"/>
              <a:t>HTTP</a:t>
            </a:r>
            <a:r>
              <a:rPr lang="zh-CN" altLang="en-US" sz="1600"/>
              <a:t>协议组装成完整</a:t>
            </a:r>
            <a:r>
              <a:rPr lang="zh-CN" sz="1600"/>
              <a:t>攻击载荷</a:t>
            </a:r>
            <a:endParaRPr lang="en-US" altLang="zh-CN" sz="1600"/>
          </a:p>
        </p:txBody>
      </p:sp>
      <p:cxnSp>
        <p:nvCxnSpPr>
          <p:cNvPr id="6" name="直接连接符 5"/>
          <p:cNvCxnSpPr/>
          <p:nvPr/>
        </p:nvCxnSpPr>
        <p:spPr>
          <a:xfrm>
            <a:off x="1219835" y="6267450"/>
            <a:ext cx="4652010" cy="95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H="1">
            <a:off x="2390775" y="6269990"/>
            <a:ext cx="10160" cy="42672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H="1">
            <a:off x="4946650" y="6263640"/>
            <a:ext cx="10160" cy="42672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H="1">
            <a:off x="3721100" y="6285865"/>
            <a:ext cx="10160" cy="42672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4"/>
            </p:custDataLst>
          </p:nvPr>
        </p:nvSpPr>
        <p:spPr>
          <a:xfrm>
            <a:off x="3943985" y="6309995"/>
            <a:ext cx="790575" cy="337185"/>
          </a:xfrm>
          <a:prstGeom prst="rect">
            <a:avLst/>
          </a:prstGeom>
          <a:noFill/>
        </p:spPr>
        <p:txBody>
          <a:bodyPr wrap="square" rtlCol="0">
            <a:spAutoFit/>
          </a:bodyPr>
          <a:p>
            <a:r>
              <a:rPr lang="zh-CN" sz="1600"/>
              <a:t>拼装</a:t>
            </a:r>
            <a:r>
              <a:rPr lang="en-US" altLang="zh-CN" sz="1600"/>
              <a:t>3</a:t>
            </a:r>
            <a:endParaRPr lang="en-US" altLang="zh-CN" sz="1600"/>
          </a:p>
        </p:txBody>
      </p:sp>
      <p:sp>
        <p:nvSpPr>
          <p:cNvPr id="14" name="文本框 13"/>
          <p:cNvSpPr txBox="1"/>
          <p:nvPr>
            <p:custDataLst>
              <p:tags r:id="rId5"/>
            </p:custDataLst>
          </p:nvPr>
        </p:nvSpPr>
        <p:spPr>
          <a:xfrm>
            <a:off x="2665730" y="6309995"/>
            <a:ext cx="790575" cy="337185"/>
          </a:xfrm>
          <a:prstGeom prst="rect">
            <a:avLst/>
          </a:prstGeom>
          <a:noFill/>
        </p:spPr>
        <p:txBody>
          <a:bodyPr wrap="square" rtlCol="0">
            <a:spAutoFit/>
          </a:bodyPr>
          <a:p>
            <a:r>
              <a:rPr lang="zh-CN" sz="1600"/>
              <a:t>拼装</a:t>
            </a:r>
            <a:r>
              <a:rPr lang="en-US" altLang="zh-CN" sz="1600"/>
              <a:t>2</a:t>
            </a:r>
            <a:endParaRPr lang="en-US" altLang="zh-CN" sz="1600"/>
          </a:p>
        </p:txBody>
      </p:sp>
      <p:sp>
        <p:nvSpPr>
          <p:cNvPr id="15" name="文本框 14"/>
          <p:cNvSpPr txBox="1"/>
          <p:nvPr>
            <p:custDataLst>
              <p:tags r:id="rId6"/>
            </p:custDataLst>
          </p:nvPr>
        </p:nvSpPr>
        <p:spPr>
          <a:xfrm>
            <a:off x="1444625" y="6309995"/>
            <a:ext cx="790575" cy="337185"/>
          </a:xfrm>
          <a:prstGeom prst="rect">
            <a:avLst/>
          </a:prstGeom>
          <a:noFill/>
        </p:spPr>
        <p:txBody>
          <a:bodyPr wrap="square" rtlCol="0">
            <a:spAutoFit/>
          </a:bodyPr>
          <a:p>
            <a:r>
              <a:rPr lang="zh-CN" sz="1600"/>
              <a:t>拼装</a:t>
            </a:r>
            <a:r>
              <a:rPr lang="en-US" altLang="zh-CN" sz="1600"/>
              <a:t>1</a:t>
            </a:r>
            <a:endParaRPr lang="en-US" altLang="zh-CN" sz="1600"/>
          </a:p>
        </p:txBody>
      </p:sp>
      <p:sp>
        <p:nvSpPr>
          <p:cNvPr id="17" name="文本框 16"/>
          <p:cNvSpPr txBox="1"/>
          <p:nvPr>
            <p:custDataLst>
              <p:tags r:id="rId7"/>
            </p:custDataLst>
          </p:nvPr>
        </p:nvSpPr>
        <p:spPr>
          <a:xfrm>
            <a:off x="5051425" y="6309995"/>
            <a:ext cx="790575" cy="337185"/>
          </a:xfrm>
          <a:prstGeom prst="rect">
            <a:avLst/>
          </a:prstGeom>
          <a:noFill/>
        </p:spPr>
        <p:txBody>
          <a:bodyPr wrap="square" rtlCol="0">
            <a:spAutoFit/>
          </a:bodyPr>
          <a:p>
            <a:r>
              <a:rPr lang="en-US" altLang="zh-CN" sz="1600"/>
              <a:t>...</a:t>
            </a:r>
            <a:endParaRPr lang="en-US" altLang="zh-CN" sz="1600"/>
          </a:p>
        </p:txBody>
      </p:sp>
      <p:sp>
        <p:nvSpPr>
          <p:cNvPr id="18" name="矩形 17"/>
          <p:cNvSpPr/>
          <p:nvPr/>
        </p:nvSpPr>
        <p:spPr>
          <a:xfrm>
            <a:off x="7160260" y="5796280"/>
            <a:ext cx="1066165" cy="41656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custDataLst>
              <p:tags r:id="rId8"/>
            </p:custDataLst>
          </p:nvPr>
        </p:nvSpPr>
        <p:spPr>
          <a:xfrm>
            <a:off x="7298055" y="5824855"/>
            <a:ext cx="790575" cy="337185"/>
          </a:xfrm>
          <a:prstGeom prst="rect">
            <a:avLst/>
          </a:prstGeom>
          <a:noFill/>
        </p:spPr>
        <p:txBody>
          <a:bodyPr wrap="square" rtlCol="0">
            <a:spAutoFit/>
          </a:bodyPr>
          <a:p>
            <a:r>
              <a:rPr lang="zh-CN" sz="1600"/>
              <a:t>拼装</a:t>
            </a:r>
            <a:r>
              <a:rPr lang="en-US" altLang="zh-CN" sz="1600"/>
              <a:t>1</a:t>
            </a:r>
            <a:endParaRPr lang="en-US" altLang="zh-CN" sz="1600"/>
          </a:p>
        </p:txBody>
      </p:sp>
      <p:sp>
        <p:nvSpPr>
          <p:cNvPr id="20" name="矩形 19"/>
          <p:cNvSpPr/>
          <p:nvPr/>
        </p:nvSpPr>
        <p:spPr>
          <a:xfrm>
            <a:off x="8220710" y="5789930"/>
            <a:ext cx="1066165" cy="41656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custDataLst>
              <p:tags r:id="rId9"/>
            </p:custDataLst>
          </p:nvPr>
        </p:nvSpPr>
        <p:spPr>
          <a:xfrm>
            <a:off x="8358505" y="5818505"/>
            <a:ext cx="790575" cy="337185"/>
          </a:xfrm>
          <a:prstGeom prst="rect">
            <a:avLst/>
          </a:prstGeom>
          <a:noFill/>
        </p:spPr>
        <p:txBody>
          <a:bodyPr wrap="square" rtlCol="0">
            <a:spAutoFit/>
          </a:bodyPr>
          <a:p>
            <a:r>
              <a:rPr lang="zh-CN" sz="1600"/>
              <a:t>拼装</a:t>
            </a:r>
            <a:r>
              <a:rPr lang="en-US" altLang="zh-CN" sz="1600"/>
              <a:t>2</a:t>
            </a:r>
            <a:endParaRPr lang="en-US" altLang="zh-CN" sz="1600"/>
          </a:p>
        </p:txBody>
      </p:sp>
      <p:sp>
        <p:nvSpPr>
          <p:cNvPr id="22" name="矩形 21"/>
          <p:cNvSpPr/>
          <p:nvPr/>
        </p:nvSpPr>
        <p:spPr>
          <a:xfrm>
            <a:off x="9290685" y="5793105"/>
            <a:ext cx="1066165" cy="41656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custDataLst>
              <p:tags r:id="rId10"/>
            </p:custDataLst>
          </p:nvPr>
        </p:nvSpPr>
        <p:spPr>
          <a:xfrm>
            <a:off x="9428480" y="5821680"/>
            <a:ext cx="790575" cy="337185"/>
          </a:xfrm>
          <a:prstGeom prst="rect">
            <a:avLst/>
          </a:prstGeom>
          <a:noFill/>
        </p:spPr>
        <p:txBody>
          <a:bodyPr wrap="square" rtlCol="0">
            <a:spAutoFit/>
          </a:bodyPr>
          <a:p>
            <a:r>
              <a:rPr lang="zh-CN" sz="1600"/>
              <a:t>拼装</a:t>
            </a:r>
            <a:r>
              <a:rPr lang="en-US" altLang="zh-CN" sz="1600"/>
              <a:t>3</a:t>
            </a:r>
            <a:endParaRPr lang="en-US" altLang="zh-CN" sz="1600"/>
          </a:p>
        </p:txBody>
      </p:sp>
      <p:sp>
        <p:nvSpPr>
          <p:cNvPr id="24" name="矩形 23"/>
          <p:cNvSpPr/>
          <p:nvPr/>
        </p:nvSpPr>
        <p:spPr>
          <a:xfrm>
            <a:off x="10357485" y="5793105"/>
            <a:ext cx="1066165" cy="41656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custDataLst>
              <p:tags r:id="rId11"/>
            </p:custDataLst>
          </p:nvPr>
        </p:nvSpPr>
        <p:spPr>
          <a:xfrm>
            <a:off x="10495280" y="5821680"/>
            <a:ext cx="790575" cy="337185"/>
          </a:xfrm>
          <a:prstGeom prst="rect">
            <a:avLst/>
          </a:prstGeom>
          <a:noFill/>
        </p:spPr>
        <p:txBody>
          <a:bodyPr wrap="square" rtlCol="0">
            <a:spAutoFit/>
          </a:bodyPr>
          <a:p>
            <a:r>
              <a:rPr lang="en-US" altLang="zh-CN" sz="1600"/>
              <a:t>...</a:t>
            </a:r>
            <a:endParaRPr lang="en-US" altLang="zh-CN" sz="1600"/>
          </a:p>
        </p:txBody>
      </p:sp>
      <p:sp>
        <p:nvSpPr>
          <p:cNvPr id="16" name="文本框 15"/>
          <p:cNvSpPr txBox="1"/>
          <p:nvPr>
            <p:custDataLst>
              <p:tags r:id="rId12"/>
            </p:custDataLst>
          </p:nvPr>
        </p:nvSpPr>
        <p:spPr>
          <a:xfrm>
            <a:off x="7664450" y="4518660"/>
            <a:ext cx="3665220" cy="337185"/>
          </a:xfrm>
          <a:prstGeom prst="rect">
            <a:avLst/>
          </a:prstGeom>
          <a:noFill/>
        </p:spPr>
        <p:txBody>
          <a:bodyPr wrap="square" rtlCol="0">
            <a:spAutoFit/>
          </a:bodyPr>
          <a:p>
            <a:r>
              <a:rPr lang="zh-CN" sz="1600"/>
              <a:t>由</a:t>
            </a:r>
            <a:r>
              <a:rPr lang="en-US" altLang="zh-CN" sz="1600"/>
              <a:t>HTTP</a:t>
            </a:r>
            <a:r>
              <a:rPr lang="zh-CN" altLang="en-US" sz="1600"/>
              <a:t>协议组装成完整</a:t>
            </a:r>
            <a:r>
              <a:rPr lang="zh-CN" sz="1600"/>
              <a:t>攻击载荷</a:t>
            </a:r>
            <a:endParaRPr lang="en-US" altLang="zh-CN" sz="1600"/>
          </a:p>
        </p:txBody>
      </p:sp>
      <p:sp>
        <p:nvSpPr>
          <p:cNvPr id="26" name="矩形 25"/>
          <p:cNvSpPr/>
          <p:nvPr/>
        </p:nvSpPr>
        <p:spPr>
          <a:xfrm>
            <a:off x="7277735" y="4428490"/>
            <a:ext cx="4128770" cy="52197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上箭头 26"/>
          <p:cNvSpPr/>
          <p:nvPr/>
        </p:nvSpPr>
        <p:spPr>
          <a:xfrm>
            <a:off x="9011285" y="5017135"/>
            <a:ext cx="581025" cy="697865"/>
          </a:xfrm>
          <a:prstGeom prst="upArrow">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右箭头 27"/>
          <p:cNvSpPr/>
          <p:nvPr/>
        </p:nvSpPr>
        <p:spPr>
          <a:xfrm>
            <a:off x="6076315" y="5789930"/>
            <a:ext cx="716915" cy="396875"/>
          </a:xfrm>
          <a:prstGeom prst="rightArrow">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9" name="曲线连接符 28"/>
          <p:cNvCxnSpPr>
            <a:stCxn id="26" idx="0"/>
          </p:cNvCxnSpPr>
          <p:nvPr/>
        </p:nvCxnSpPr>
        <p:spPr>
          <a:xfrm rot="16200000" flipV="1">
            <a:off x="7264400" y="2350770"/>
            <a:ext cx="2051685" cy="2103120"/>
          </a:xfrm>
          <a:prstGeom prst="curvedConnector2">
            <a:avLst/>
          </a:prstGeom>
          <a:ln w="28575" cmpd="sng">
            <a:solidFill>
              <a:schemeClr val="accent6"/>
            </a:solidFill>
            <a:prstDash val="solid"/>
            <a:headEnd type="arrow"/>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对抗流程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742950" y="2066925"/>
            <a:ext cx="10706100" cy="2724150"/>
          </a:xfrm>
          <a:prstGeom prst="rect">
            <a:avLst/>
          </a:prstGeom>
        </p:spPr>
      </p:pic>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对抗流程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223010"/>
            <a:ext cx="7470140" cy="4838065"/>
          </a:xfrm>
          <a:prstGeom prst="rect">
            <a:avLst/>
          </a:prstGeom>
        </p:spPr>
      </p:pic>
      <p:sp>
        <p:nvSpPr>
          <p:cNvPr id="5" name="文本框 4"/>
          <p:cNvSpPr txBox="1"/>
          <p:nvPr/>
        </p:nvSpPr>
        <p:spPr>
          <a:xfrm>
            <a:off x="8430895" y="1553210"/>
            <a:ext cx="3356610" cy="4337685"/>
          </a:xfrm>
          <a:prstGeom prst="rect">
            <a:avLst/>
          </a:prstGeom>
          <a:noFill/>
        </p:spPr>
        <p:txBody>
          <a:bodyPr wrap="square" rtlCol="0">
            <a:noAutofit/>
          </a:bodyPr>
          <a:p>
            <a:endParaRPr lang="zh-CN" altLang="en-US"/>
          </a:p>
          <a:p>
            <a:r>
              <a:rPr lang="zh-CN" altLang="en-US"/>
              <a:t>内网横向的流量不会经过前边的安全设备</a:t>
            </a:r>
            <a:endParaRPr lang="zh-CN" altLang="en-US"/>
          </a:p>
          <a:p>
            <a:endParaRPr lang="zh-CN" altLang="en-US">
              <a:sym typeface="+mn-ea"/>
            </a:endParaRPr>
          </a:p>
          <a:p>
            <a:r>
              <a:rPr lang="zh-CN" altLang="en-US">
                <a:sym typeface="+mn-ea"/>
              </a:rPr>
              <a:t>网络中的横向流量对于单个主机来说很难告警</a:t>
            </a:r>
            <a:endParaRPr lang="zh-CN" altLang="en-US"/>
          </a:p>
          <a:p>
            <a:endParaRPr lang="zh-CN" altLang="en-US"/>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对抗流程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091565" y="1451610"/>
            <a:ext cx="6828790" cy="4434840"/>
          </a:xfrm>
          <a:prstGeom prst="rect">
            <a:avLst/>
          </a:prstGeom>
        </p:spPr>
      </p:pic>
      <p:sp>
        <p:nvSpPr>
          <p:cNvPr id="5" name="矩形 4"/>
          <p:cNvSpPr/>
          <p:nvPr/>
        </p:nvSpPr>
        <p:spPr>
          <a:xfrm>
            <a:off x="2286635" y="6049645"/>
            <a:ext cx="1007745" cy="58166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加号 5"/>
          <p:cNvSpPr/>
          <p:nvPr/>
        </p:nvSpPr>
        <p:spPr>
          <a:xfrm>
            <a:off x="3594735" y="6049645"/>
            <a:ext cx="668655" cy="629920"/>
          </a:xfrm>
          <a:prstGeom prst="mathPlu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2447925" y="6161405"/>
            <a:ext cx="721995" cy="368300"/>
          </a:xfrm>
          <a:prstGeom prst="rect">
            <a:avLst/>
          </a:prstGeom>
          <a:noFill/>
        </p:spPr>
        <p:txBody>
          <a:bodyPr wrap="square" rtlCol="0">
            <a:spAutoFit/>
          </a:bodyPr>
          <a:p>
            <a:r>
              <a:rPr lang="zh-CN" altLang="en-US"/>
              <a:t>时间</a:t>
            </a:r>
            <a:endParaRPr lang="zh-CN" altLang="en-US"/>
          </a:p>
        </p:txBody>
      </p:sp>
      <p:sp>
        <p:nvSpPr>
          <p:cNvPr id="8" name="矩形 7"/>
          <p:cNvSpPr/>
          <p:nvPr/>
        </p:nvSpPr>
        <p:spPr>
          <a:xfrm>
            <a:off x="4517390" y="6027420"/>
            <a:ext cx="1007745" cy="58166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678680" y="6139180"/>
            <a:ext cx="721995" cy="368300"/>
          </a:xfrm>
          <a:prstGeom prst="rect">
            <a:avLst/>
          </a:prstGeom>
          <a:noFill/>
        </p:spPr>
        <p:txBody>
          <a:bodyPr wrap="square" rtlCol="0">
            <a:spAutoFit/>
          </a:bodyPr>
          <a:p>
            <a:r>
              <a:rPr lang="zh-CN" altLang="en-US"/>
              <a:t>空间</a:t>
            </a:r>
            <a:endParaRPr lang="zh-CN" altLang="en-US"/>
          </a:p>
        </p:txBody>
      </p:sp>
      <p:sp>
        <p:nvSpPr>
          <p:cNvPr id="11" name="文本框 10"/>
          <p:cNvSpPr txBox="1"/>
          <p:nvPr/>
        </p:nvSpPr>
        <p:spPr>
          <a:xfrm>
            <a:off x="8702040" y="1920875"/>
            <a:ext cx="2940050" cy="3016250"/>
          </a:xfrm>
          <a:prstGeom prst="rect">
            <a:avLst/>
          </a:prstGeom>
          <a:noFill/>
        </p:spPr>
        <p:txBody>
          <a:bodyPr wrap="square" rtlCol="0">
            <a:noAutofit/>
          </a:bodyPr>
          <a:p>
            <a:r>
              <a:rPr lang="zh-CN" altLang="en-US"/>
              <a:t>时间：至少一个月甚至六个月的原始日志存储，能够和之前的流量进行对比</a:t>
            </a:r>
            <a:r>
              <a:rPr lang="zh-CN" altLang="en-US"/>
              <a:t>分析。</a:t>
            </a:r>
            <a:endParaRPr lang="zh-CN" altLang="en-US"/>
          </a:p>
          <a:p>
            <a:endParaRPr lang="zh-CN" altLang="en-US"/>
          </a:p>
          <a:p>
            <a:endParaRPr lang="zh-CN" altLang="en-US"/>
          </a:p>
          <a:p>
            <a:r>
              <a:rPr lang="zh-CN" altLang="en-US"/>
              <a:t>空间：通过探针，整合内网关键节点镜像流量，综合分析，能够定点查找和查杀横向移动的</a:t>
            </a:r>
            <a:r>
              <a:rPr lang="zh-CN" altLang="en-US"/>
              <a:t>失陷主机。</a:t>
            </a:r>
            <a:endParaRPr lang="zh-CN" altLang="en-US"/>
          </a:p>
          <a:p>
            <a:endParaRPr lang="zh-CN" altLang="en-US"/>
          </a:p>
          <a:p>
            <a:endParaRPr lang="zh-CN" altLang="en-US"/>
          </a:p>
          <a:p>
            <a:endParaRPr lang="zh-CN" altLang="en-US"/>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atin typeface="+mn-lt"/>
                <a:ea typeface="+mn-ea"/>
                <a:sym typeface="Arial" panose="020B0604020202020204" pitchFamily="34" charset="0"/>
              </a:rPr>
              <a:t>态势感知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62050" y="1941195"/>
            <a:ext cx="4064000" cy="3415030"/>
          </a:xfrm>
          <a:prstGeom prst="rect">
            <a:avLst/>
          </a:prstGeom>
          <a:noFill/>
        </p:spPr>
        <p:txBody>
          <a:bodyPr wrap="square" rtlCol="0">
            <a:spAutoFit/>
          </a:bodyPr>
          <a:p>
            <a:r>
              <a:rPr lang="zh-CN" altLang="en-US" b="1"/>
              <a:t>态势感知</a:t>
            </a:r>
            <a:endParaRPr lang="zh-CN" altLang="en-US" b="1"/>
          </a:p>
          <a:p>
            <a:pPr indent="457200"/>
            <a:r>
              <a:rPr lang="zh-CN" altLang="en-US"/>
              <a:t>是对一定时间和空间内的环境元素进行感知，并对这些元素的含义进行理解，最终预测这些元素在未来的发展状态。</a:t>
            </a:r>
            <a:endParaRPr lang="zh-CN" altLang="en-US"/>
          </a:p>
          <a:p>
            <a:pPr indent="457200"/>
            <a:r>
              <a:rPr lang="zh-CN" altLang="en-US"/>
              <a:t>网络安全态势感知可以使网络安全人员宏观把握整个网络的安全状态，识别出当前网络中存在的问题和异常活动，并作出相应的反馈或改进。通过对一段时间内的网络安全状况进行分析和预测，为高层决策提供有力支撑和参考。</a:t>
            </a:r>
            <a:endParaRPr lang="zh-CN" altLang="en-US"/>
          </a:p>
        </p:txBody>
      </p:sp>
      <p:pic>
        <p:nvPicPr>
          <p:cNvPr id="5" name="图片 4"/>
          <p:cNvPicPr>
            <a:picLocks noChangeAspect="1"/>
          </p:cNvPicPr>
          <p:nvPr/>
        </p:nvPicPr>
        <p:blipFill>
          <a:blip r:embed="rId1"/>
          <a:stretch>
            <a:fillRect/>
          </a:stretch>
        </p:blipFill>
        <p:spPr>
          <a:xfrm>
            <a:off x="5226050" y="2299335"/>
            <a:ext cx="5943600" cy="2926080"/>
          </a:xfrm>
          <a:prstGeom prst="rect">
            <a:avLst/>
          </a:prstGeom>
        </p:spPr>
      </p:pic>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02</a:t>
            </a:r>
            <a:endParaRPr lang="en-US" altLang="zh-CN"/>
          </a:p>
        </p:txBody>
      </p:sp>
      <p:sp>
        <p:nvSpPr>
          <p:cNvPr id="6" name="文本占位符 5"/>
          <p:cNvSpPr>
            <a:spLocks noGrp="1"/>
          </p:cNvSpPr>
          <p:nvPr>
            <p:ph type="body" idx="14"/>
          </p:nvPr>
        </p:nvSpPr>
        <p:spPr>
          <a:xfrm>
            <a:off x="756920" y="2937510"/>
            <a:ext cx="4234180" cy="838200"/>
          </a:xfrm>
        </p:spPr>
        <p:txBody>
          <a:bodyPr/>
          <a:p>
            <a:r>
              <a:t>态势感知技术</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常见部署方式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descr="常见部署"/>
          <p:cNvPicPr>
            <a:picLocks noChangeAspect="1"/>
          </p:cNvPicPr>
          <p:nvPr/>
        </p:nvPicPr>
        <p:blipFill>
          <a:blip r:embed="rId1"/>
          <a:stretch>
            <a:fillRect/>
          </a:stretch>
        </p:blipFill>
        <p:spPr>
          <a:xfrm>
            <a:off x="1146175" y="1230630"/>
            <a:ext cx="5726430" cy="5250180"/>
          </a:xfrm>
          <a:prstGeom prst="rect">
            <a:avLst/>
          </a:prstGeom>
        </p:spPr>
      </p:pic>
      <p:sp>
        <p:nvSpPr>
          <p:cNvPr id="5" name="文本框 4"/>
          <p:cNvSpPr txBox="1"/>
          <p:nvPr/>
        </p:nvSpPr>
        <p:spPr>
          <a:xfrm>
            <a:off x="7412990" y="2186940"/>
            <a:ext cx="4064000" cy="1382395"/>
          </a:xfrm>
          <a:prstGeom prst="rect">
            <a:avLst/>
          </a:prstGeom>
          <a:noFill/>
        </p:spPr>
        <p:txBody>
          <a:bodyPr wrap="square" rtlCol="0">
            <a:noAutofit/>
          </a:bodyPr>
          <a:p>
            <a:r>
              <a:rPr lang="zh-CN" altLang="en-US"/>
              <a:t>流量探针收集关键节点</a:t>
            </a:r>
            <a:r>
              <a:rPr lang="en-US" altLang="zh-CN"/>
              <a:t>(</a:t>
            </a:r>
            <a:r>
              <a:rPr lang="zh-CN" altLang="en-US"/>
              <a:t>交换机</a:t>
            </a:r>
            <a:r>
              <a:rPr lang="en-US" altLang="zh-CN"/>
              <a:t>)</a:t>
            </a:r>
            <a:r>
              <a:rPr lang="zh-CN" altLang="en-US"/>
              <a:t>上的镜像流量或者日志，存储原始原始数据。筛选关键数据传给管理平台，管理平台进行统一分析。</a:t>
            </a:r>
            <a:endParaRPr lang="zh-CN" altLang="en-US"/>
          </a:p>
        </p:txBody>
      </p:sp>
      <p:pic>
        <p:nvPicPr>
          <p:cNvPr id="6" name="图片 5"/>
          <p:cNvPicPr>
            <a:picLocks noChangeAspect="1"/>
          </p:cNvPicPr>
          <p:nvPr/>
        </p:nvPicPr>
        <p:blipFill>
          <a:blip r:embed="rId2"/>
          <a:stretch>
            <a:fillRect/>
          </a:stretch>
        </p:blipFill>
        <p:spPr>
          <a:xfrm>
            <a:off x="7156450" y="4244975"/>
            <a:ext cx="4577080" cy="1525905"/>
          </a:xfrm>
          <a:prstGeom prst="rect">
            <a:avLst/>
          </a:prstGeom>
        </p:spPr>
      </p:pic>
      <p:sp>
        <p:nvSpPr>
          <p:cNvPr id="7" name="文本框 6"/>
          <p:cNvSpPr txBox="1"/>
          <p:nvPr/>
        </p:nvSpPr>
        <p:spPr>
          <a:xfrm>
            <a:off x="7287260" y="3876675"/>
            <a:ext cx="4064000" cy="368300"/>
          </a:xfrm>
          <a:prstGeom prst="rect">
            <a:avLst/>
          </a:prstGeom>
          <a:noFill/>
        </p:spPr>
        <p:txBody>
          <a:bodyPr wrap="square" rtlCol="0">
            <a:spAutoFit/>
          </a:bodyPr>
          <a:p>
            <a:r>
              <a:rPr lang="zh-CN" altLang="en-US"/>
              <a:t>探针</a:t>
            </a:r>
            <a:endParaRPr lang="zh-CN" altLang="en-US"/>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功能实现流程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descr="微信截图_20241125144301"/>
          <p:cNvPicPr>
            <a:picLocks noChangeAspect="1"/>
          </p:cNvPicPr>
          <p:nvPr/>
        </p:nvPicPr>
        <p:blipFill>
          <a:blip r:embed="rId1"/>
          <a:stretch>
            <a:fillRect/>
          </a:stretch>
        </p:blipFill>
        <p:spPr>
          <a:xfrm>
            <a:off x="628015" y="1720850"/>
            <a:ext cx="10945495" cy="3745865"/>
          </a:xfrm>
          <a:prstGeom prst="rect">
            <a:avLst/>
          </a:prstGeom>
        </p:spPr>
      </p:pic>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功能实现流程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88720" y="1591945"/>
            <a:ext cx="9538335" cy="3692525"/>
          </a:xfrm>
          <a:prstGeom prst="rect">
            <a:avLst/>
          </a:prstGeom>
          <a:noFill/>
        </p:spPr>
        <p:txBody>
          <a:bodyPr wrap="square" rtlCol="0">
            <a:spAutoFit/>
          </a:bodyPr>
          <a:p>
            <a:r>
              <a:rPr lang="zh-CN" altLang="en-US"/>
              <a:t>过程也可以分解为以下四个：</a:t>
            </a:r>
            <a:endParaRPr lang="zh-CN" altLang="en-US"/>
          </a:p>
          <a:p>
            <a:endParaRPr lang="en-US" altLang="zh-CN"/>
          </a:p>
          <a:p>
            <a:r>
              <a:rPr lang="zh-CN" altLang="en-US"/>
              <a:t>数据采集：</a:t>
            </a:r>
            <a:r>
              <a:rPr lang="en-US" altLang="zh-CN"/>
              <a:t> </a:t>
            </a:r>
            <a:r>
              <a:rPr lang="zh-CN" altLang="en-US"/>
              <a:t>通过各种检测工具，对影响系统安全性的要素进行检测采集获取，这一步是态势感知的前提。</a:t>
            </a:r>
            <a:endParaRPr lang="zh-CN" altLang="en-US"/>
          </a:p>
          <a:p>
            <a:endParaRPr lang="zh-CN" altLang="en-US"/>
          </a:p>
          <a:p>
            <a:r>
              <a:rPr lang="zh-CN" altLang="en-US"/>
              <a:t>态势理解：</a:t>
            </a:r>
            <a:r>
              <a:rPr lang="en-US" altLang="zh-CN"/>
              <a:t> </a:t>
            </a:r>
            <a:r>
              <a:rPr lang="zh-CN" altLang="en-US"/>
              <a:t>对采集到的数据使用分类、归并、关联分析等手段进行处理融合，对融合的信息进行综合分析，得出网络的整体安全状况，这一步是态势感知的基础。</a:t>
            </a:r>
            <a:endParaRPr lang="zh-CN" altLang="en-US"/>
          </a:p>
          <a:p>
            <a:endParaRPr lang="zh-CN" altLang="en-US"/>
          </a:p>
          <a:p>
            <a:r>
              <a:rPr lang="zh-CN" altLang="en-US"/>
              <a:t>态势评估：定性、定量分析网络当前的安全状态和薄弱环节，并给出相应的应对措施，这一步是态势感知的核心。</a:t>
            </a:r>
            <a:endParaRPr lang="zh-CN" altLang="en-US"/>
          </a:p>
          <a:p>
            <a:endParaRPr lang="zh-CN" altLang="en-US"/>
          </a:p>
          <a:p>
            <a:r>
              <a:rPr lang="zh-CN" altLang="en-US"/>
              <a:t>态势预测：通过对态势评估输出的数据进行建模分析，预测网络安全状况的发展趋势，</a:t>
            </a:r>
            <a:r>
              <a:rPr lang="en-US" altLang="zh-CN"/>
              <a:t> </a:t>
            </a:r>
            <a:r>
              <a:rPr lang="zh-CN" altLang="en-US"/>
              <a:t>这一步是态势感知的目标。</a:t>
            </a:r>
            <a:endParaRPr lang="zh-CN" altLang="en-US"/>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核心功能</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953135" y="2067560"/>
            <a:ext cx="9776460" cy="2722245"/>
          </a:xfrm>
          <a:prstGeom prst="rect">
            <a:avLst/>
          </a:prstGeom>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01</a:t>
            </a:r>
            <a:endParaRPr lang="en-US" altLang="zh-CN"/>
          </a:p>
        </p:txBody>
      </p:sp>
      <p:sp>
        <p:nvSpPr>
          <p:cNvPr id="6" name="文本占位符 5"/>
          <p:cNvSpPr>
            <a:spLocks noGrp="1"/>
          </p:cNvSpPr>
          <p:nvPr>
            <p:ph type="body" idx="14"/>
          </p:nvPr>
        </p:nvSpPr>
        <p:spPr>
          <a:xfrm>
            <a:off x="756920" y="2937510"/>
            <a:ext cx="4234180" cy="838200"/>
          </a:xfrm>
        </p:spPr>
        <p:txBody>
          <a:bodyPr/>
          <a:p>
            <a:r>
              <a:rPr>
                <a:latin typeface="+mn-lt"/>
                <a:ea typeface="+mn-ea"/>
                <a:sym typeface="Arial" panose="020B0604020202020204" pitchFamily="34" charset="0"/>
              </a:rPr>
              <a:t>认识态势感知</a:t>
            </a:r>
            <a:endParaRPr>
              <a:latin typeface="+mn-lt"/>
              <a:ea typeface="+mn-ea"/>
              <a:sym typeface="Arial" panose="020B0604020202020204" pitchFamily="34" charset="0"/>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03</a:t>
            </a:r>
            <a:endParaRPr lang="en-US" altLang="zh-CN"/>
          </a:p>
        </p:txBody>
      </p:sp>
      <p:sp>
        <p:nvSpPr>
          <p:cNvPr id="6" name="文本占位符 5"/>
          <p:cNvSpPr>
            <a:spLocks noGrp="1"/>
          </p:cNvSpPr>
          <p:nvPr>
            <p:ph type="body" idx="14"/>
          </p:nvPr>
        </p:nvSpPr>
        <p:spPr>
          <a:xfrm>
            <a:off x="756920" y="2937510"/>
            <a:ext cx="4234180" cy="838200"/>
          </a:xfrm>
        </p:spPr>
        <p:txBody>
          <a:bodyPr/>
          <a:p>
            <a:r>
              <a:t>监控中心</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概览</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599565"/>
            <a:ext cx="9364345" cy="4614545"/>
          </a:xfrm>
          <a:prstGeom prst="rect">
            <a:avLst/>
          </a:prstGeom>
        </p:spPr>
      </p:pic>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概览</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485265"/>
            <a:ext cx="10393680" cy="4829175"/>
          </a:xfrm>
          <a:prstGeom prst="rect">
            <a:avLst/>
          </a:prstGeom>
        </p:spPr>
      </p:pic>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监控中心</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758190" y="1660525"/>
            <a:ext cx="10109200" cy="4653915"/>
          </a:xfrm>
          <a:prstGeom prst="rect">
            <a:avLst/>
          </a:prstGeom>
        </p:spPr>
      </p:pic>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04</a:t>
            </a:r>
            <a:endParaRPr lang="en-US" altLang="zh-CN"/>
          </a:p>
        </p:txBody>
      </p:sp>
      <p:sp>
        <p:nvSpPr>
          <p:cNvPr id="6" name="文本占位符 5"/>
          <p:cNvSpPr>
            <a:spLocks noGrp="1"/>
          </p:cNvSpPr>
          <p:nvPr>
            <p:ph type="body" idx="14"/>
          </p:nvPr>
        </p:nvSpPr>
        <p:spPr>
          <a:xfrm>
            <a:off x="756920" y="2937510"/>
            <a:ext cx="4234180" cy="838200"/>
          </a:xfrm>
        </p:spPr>
        <p:txBody>
          <a:bodyPr/>
          <a:p>
            <a:r>
              <a:rPr>
                <a:sym typeface="+mn-ea"/>
              </a:rPr>
              <a:t>处置中心</a:t>
            </a:r>
            <a:endParaRPr>
              <a:sym typeface="+mn-ea"/>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风险资产</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41985" y="1807845"/>
            <a:ext cx="10013315" cy="4823460"/>
          </a:xfrm>
          <a:prstGeom prst="rect">
            <a:avLst/>
          </a:prstGeom>
        </p:spPr>
      </p:pic>
      <p:graphicFrame>
        <p:nvGraphicFramePr>
          <p:cNvPr id="5" name="对象 4">
            <a:hlinkClick r:id="" action="ppaction://ole?verb="/>
          </p:cNvPr>
          <p:cNvGraphicFramePr>
            <a:graphicFrameLocks noChangeAspect="1"/>
          </p:cNvGraphicFramePr>
          <p:nvPr/>
        </p:nvGraphicFramePr>
        <p:xfrm>
          <a:off x="8740140" y="393065"/>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Package">
                  <p:embed/>
                </p:oleObj>
              </mc:Choice>
              <mc:Fallback>
                <p:oleObj name="" showAsIcon="1" r:id="rId2" imgW="971550" imgH="666750" progId="Package">
                  <p:embed/>
                  <p:pic>
                    <p:nvPicPr>
                      <p:cNvPr id="0" name="图片 1024"/>
                      <p:cNvPicPr/>
                      <p:nvPr/>
                    </p:nvPicPr>
                    <p:blipFill>
                      <a:blip r:embed="rId3"/>
                      <a:stretch>
                        <a:fillRect/>
                      </a:stretch>
                    </p:blipFill>
                    <p:spPr>
                      <a:xfrm>
                        <a:off x="8740140" y="393065"/>
                        <a:ext cx="971550" cy="666750"/>
                      </a:xfrm>
                      <a:prstGeom prst="rect">
                        <a:avLst/>
                      </a:prstGeom>
                    </p:spPr>
                  </p:pic>
                </p:oleObj>
              </mc:Fallback>
            </mc:AlternateContent>
          </a:graphicData>
        </a:graphic>
      </p:graphicFrame>
      <p:sp>
        <p:nvSpPr>
          <p:cNvPr id="6" name="文本框 5"/>
          <p:cNvSpPr txBox="1"/>
          <p:nvPr/>
        </p:nvSpPr>
        <p:spPr>
          <a:xfrm>
            <a:off x="641985" y="1329690"/>
            <a:ext cx="6466840" cy="368300"/>
          </a:xfrm>
          <a:prstGeom prst="rect">
            <a:avLst/>
          </a:prstGeom>
          <a:noFill/>
        </p:spPr>
        <p:txBody>
          <a:bodyPr wrap="square" rtlCol="0">
            <a:spAutoFit/>
          </a:bodyPr>
          <a:p>
            <a:r>
              <a:rPr lang="en-US" altLang="zh-CN"/>
              <a:t>47</a:t>
            </a:r>
            <a:r>
              <a:rPr lang="zh-CN" altLang="en-US"/>
              <a:t>段接入内网首日，态势感知上报告的风险资产</a:t>
            </a:r>
            <a:endParaRPr lang="zh-CN" altLang="en-US"/>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处置中心（</a:t>
            </a:r>
            <a:r>
              <a:rPr lang="en-US" altLang="zh-CN"/>
              <a:t>192.168.103.6</a:t>
            </a:r>
            <a:r>
              <a:rPr lang="zh-CN" altLang="en-US"/>
              <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464945"/>
            <a:ext cx="9713595" cy="4791075"/>
          </a:xfrm>
          <a:prstGeom prst="rect">
            <a:avLst/>
          </a:prstGeom>
        </p:spPr>
      </p:pic>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处置中心（</a:t>
            </a:r>
            <a:r>
              <a:rPr lang="en-US" altLang="zh-CN"/>
              <a:t>192.168.103.6</a:t>
            </a:r>
            <a:r>
              <a:rPr lang="zh-CN" altLang="en-US"/>
              <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544320"/>
            <a:ext cx="10326370" cy="4357370"/>
          </a:xfrm>
          <a:prstGeom prst="rect">
            <a:avLst/>
          </a:prstGeom>
        </p:spPr>
      </p:pic>
      <p:graphicFrame>
        <p:nvGraphicFramePr>
          <p:cNvPr id="5" name="对象 4">
            <a:hlinkClick r:id="" action="ppaction://ole?verb="/>
          </p:cNvPr>
          <p:cNvGraphicFramePr>
            <a:graphicFrameLocks noChangeAspect="1"/>
          </p:cNvGraphicFramePr>
          <p:nvPr/>
        </p:nvGraphicFramePr>
        <p:xfrm>
          <a:off x="8789035" y="393065"/>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Package">
                  <p:embed/>
                </p:oleObj>
              </mc:Choice>
              <mc:Fallback>
                <p:oleObj name="" showAsIcon="1" r:id="rId2" imgW="971550" imgH="666750" progId="Package">
                  <p:embed/>
                  <p:pic>
                    <p:nvPicPr>
                      <p:cNvPr id="0" name="图片 1024"/>
                      <p:cNvPicPr/>
                      <p:nvPr/>
                    </p:nvPicPr>
                    <p:blipFill>
                      <a:blip r:embed="rId3"/>
                      <a:stretch>
                        <a:fillRect/>
                      </a:stretch>
                    </p:blipFill>
                    <p:spPr>
                      <a:xfrm>
                        <a:off x="8789035" y="393065"/>
                        <a:ext cx="971550" cy="666750"/>
                      </a:xfrm>
                      <a:prstGeom prst="rect">
                        <a:avLst/>
                      </a:prstGeom>
                    </p:spPr>
                  </p:pic>
                </p:oleObj>
              </mc:Fallback>
            </mc:AlternateContent>
          </a:graphicData>
        </a:graphic>
      </p:graphicFrame>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处置中心（</a:t>
            </a:r>
            <a:r>
              <a:rPr lang="en-US" altLang="zh-CN"/>
              <a:t>192.168.25.100</a:t>
            </a:r>
            <a:r>
              <a:rPr lang="zh-CN" altLang="en-US"/>
              <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99770" y="1686560"/>
            <a:ext cx="10515600" cy="3716655"/>
          </a:xfrm>
          <a:prstGeom prst="rect">
            <a:avLst/>
          </a:prstGeom>
        </p:spPr>
      </p:pic>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处置中心（</a:t>
            </a:r>
            <a:r>
              <a:rPr lang="en-US" altLang="zh-CN"/>
              <a:t>192.168.25.100</a:t>
            </a:r>
            <a:r>
              <a:rPr lang="zh-CN" altLang="en-US"/>
              <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554480"/>
            <a:ext cx="10617835" cy="4538345"/>
          </a:xfrm>
          <a:prstGeom prst="rect">
            <a:avLst/>
          </a:prstGeom>
        </p:spPr>
      </p:pic>
      <p:graphicFrame>
        <p:nvGraphicFramePr>
          <p:cNvPr id="6" name="对象 5">
            <a:hlinkClick r:id="" action="ppaction://ole?verb="/>
          </p:cNvPr>
          <p:cNvGraphicFramePr>
            <a:graphicFrameLocks noChangeAspect="1"/>
          </p:cNvGraphicFramePr>
          <p:nvPr/>
        </p:nvGraphicFramePr>
        <p:xfrm>
          <a:off x="8877300" y="393065"/>
          <a:ext cx="971550" cy="666750"/>
        </p:xfrm>
        <a:graphic>
          <a:graphicData uri="http://schemas.openxmlformats.org/presentationml/2006/ole">
            <mc:AlternateContent xmlns:mc="http://schemas.openxmlformats.org/markup-compatibility/2006">
              <mc:Choice xmlns:v="urn:schemas-microsoft-com:vml" Requires="v">
                <p:oleObj spid="_x0000_s2049" name="" showAsIcon="1" r:id="rId2" imgW="971550" imgH="666750" progId="Package">
                  <p:embed/>
                </p:oleObj>
              </mc:Choice>
              <mc:Fallback>
                <p:oleObj name="" showAsIcon="1" r:id="rId2" imgW="971550" imgH="666750" progId="Package">
                  <p:embed/>
                  <p:pic>
                    <p:nvPicPr>
                      <p:cNvPr id="0" name="图片 2048"/>
                      <p:cNvPicPr/>
                      <p:nvPr/>
                    </p:nvPicPr>
                    <p:blipFill>
                      <a:blip r:embed="rId3"/>
                      <a:stretch>
                        <a:fillRect/>
                      </a:stretch>
                    </p:blipFill>
                    <p:spPr>
                      <a:xfrm>
                        <a:off x="8877300" y="393065"/>
                        <a:ext cx="971550" cy="666750"/>
                      </a:xfrm>
                      <a:prstGeom prst="rect">
                        <a:avLst/>
                      </a:prstGeom>
                    </p:spPr>
                  </p:pic>
                </p:oleObj>
              </mc:Fallback>
            </mc:AlternateContent>
          </a:graphicData>
        </a:graphic>
      </p:graphicFrame>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对抗流程</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4" name="文本框 3"/>
          <p:cNvSpPr txBox="1"/>
          <p:nvPr/>
        </p:nvSpPr>
        <p:spPr>
          <a:xfrm>
            <a:off x="1679575" y="4568190"/>
            <a:ext cx="4064000" cy="368300"/>
          </a:xfrm>
          <a:prstGeom prst="rect">
            <a:avLst/>
          </a:prstGeom>
          <a:noFill/>
        </p:spPr>
        <p:txBody>
          <a:bodyPr wrap="square" rtlCol="0">
            <a:spAutoFit/>
          </a:bodyPr>
          <a:p>
            <a:endParaRPr lang="zh-CN" altLang="en-US"/>
          </a:p>
        </p:txBody>
      </p:sp>
      <p:pic>
        <p:nvPicPr>
          <p:cNvPr id="7" name="图片 6"/>
          <p:cNvPicPr>
            <a:picLocks noChangeAspect="1"/>
          </p:cNvPicPr>
          <p:nvPr/>
        </p:nvPicPr>
        <p:blipFill>
          <a:blip r:embed="rId1"/>
          <a:stretch>
            <a:fillRect/>
          </a:stretch>
        </p:blipFill>
        <p:spPr>
          <a:xfrm>
            <a:off x="1609725" y="1294765"/>
            <a:ext cx="8696325" cy="1438275"/>
          </a:xfrm>
          <a:prstGeom prst="rect">
            <a:avLst/>
          </a:prstGeom>
          <a:ln w="28575" cmpd="sng">
            <a:solidFill>
              <a:schemeClr val="accent1">
                <a:shade val="50000"/>
              </a:schemeClr>
            </a:solidFill>
            <a:prstDash val="solid"/>
          </a:ln>
        </p:spPr>
      </p:pic>
      <p:pic>
        <p:nvPicPr>
          <p:cNvPr id="8" name="图片 7"/>
          <p:cNvPicPr>
            <a:picLocks noChangeAspect="1"/>
          </p:cNvPicPr>
          <p:nvPr/>
        </p:nvPicPr>
        <p:blipFill>
          <a:blip r:embed="rId2"/>
          <a:stretch>
            <a:fillRect/>
          </a:stretch>
        </p:blipFill>
        <p:spPr>
          <a:xfrm>
            <a:off x="1222375" y="3669665"/>
            <a:ext cx="9220200" cy="2847975"/>
          </a:xfrm>
          <a:prstGeom prst="rect">
            <a:avLst/>
          </a:prstGeom>
          <a:ln w="28575" cmpd="sng">
            <a:solidFill>
              <a:schemeClr val="accent1">
                <a:shade val="50000"/>
              </a:schemeClr>
            </a:solidFill>
            <a:prstDash val="solid"/>
          </a:ln>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处置中心威胁视角</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99770" y="1553210"/>
            <a:ext cx="10918190" cy="4657725"/>
          </a:xfrm>
          <a:prstGeom prst="rect">
            <a:avLst/>
          </a:prstGeom>
        </p:spPr>
      </p:pic>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处置中心威胁视角</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99770" y="1442085"/>
            <a:ext cx="10134600" cy="4872355"/>
          </a:xfrm>
          <a:prstGeom prst="rect">
            <a:avLst/>
          </a:prstGeom>
        </p:spPr>
      </p:pic>
      <p:graphicFrame>
        <p:nvGraphicFramePr>
          <p:cNvPr id="6" name="对象 5">
            <a:hlinkClick r:id="" action="ppaction://ole?verb="/>
          </p:cNvPr>
          <p:cNvGraphicFramePr>
            <a:graphicFrameLocks noChangeAspect="1"/>
          </p:cNvGraphicFramePr>
          <p:nvPr/>
        </p:nvGraphicFramePr>
        <p:xfrm>
          <a:off x="8789035" y="393065"/>
          <a:ext cx="971550" cy="666750"/>
        </p:xfrm>
        <a:graphic>
          <a:graphicData uri="http://schemas.openxmlformats.org/presentationml/2006/ole">
            <mc:AlternateContent xmlns:mc="http://schemas.openxmlformats.org/markup-compatibility/2006">
              <mc:Choice xmlns:v="urn:schemas-microsoft-com:vml" Requires="v">
                <p:oleObj spid="_x0000_s2049" name="" showAsIcon="1" r:id="rId2" imgW="971550" imgH="666750" progId="Excel.Sheet.12">
                  <p:embed/>
                </p:oleObj>
              </mc:Choice>
              <mc:Fallback>
                <p:oleObj name="" showAsIcon="1" r:id="rId2" imgW="971550" imgH="666750" progId="Excel.Sheet.12">
                  <p:embed/>
                  <p:pic>
                    <p:nvPicPr>
                      <p:cNvPr id="0" name="图片 2048"/>
                      <p:cNvPicPr/>
                      <p:nvPr/>
                    </p:nvPicPr>
                    <p:blipFill>
                      <a:blip r:embed="rId3"/>
                      <a:stretch>
                        <a:fillRect/>
                      </a:stretch>
                    </p:blipFill>
                    <p:spPr>
                      <a:xfrm>
                        <a:off x="8789035" y="393065"/>
                        <a:ext cx="971550" cy="666750"/>
                      </a:xfrm>
                      <a:prstGeom prst="rect">
                        <a:avLst/>
                      </a:prstGeom>
                    </p:spPr>
                  </p:pic>
                </p:oleObj>
              </mc:Fallback>
            </mc:AlternateContent>
          </a:graphicData>
        </a:graphic>
      </p:graphicFrame>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处置中心</a:t>
            </a:r>
            <a:r>
              <a:rPr lang="zh-CN" altLang="en-US">
                <a:sym typeface="+mn-ea"/>
              </a:rPr>
              <a:t>威胁视角</a:t>
            </a:r>
            <a:r>
              <a:rPr lang="zh-CN" altLang="en-US"/>
              <a:t>（误报）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2009140"/>
            <a:ext cx="10794365" cy="2076450"/>
          </a:xfrm>
          <a:prstGeom prst="rect">
            <a:avLst/>
          </a:prstGeom>
        </p:spPr>
      </p:pic>
      <p:sp>
        <p:nvSpPr>
          <p:cNvPr id="6" name="文本框 5"/>
          <p:cNvSpPr txBox="1"/>
          <p:nvPr/>
        </p:nvSpPr>
        <p:spPr>
          <a:xfrm>
            <a:off x="677545" y="4577080"/>
            <a:ext cx="7155180" cy="368300"/>
          </a:xfrm>
          <a:prstGeom prst="rect">
            <a:avLst/>
          </a:prstGeom>
          <a:noFill/>
        </p:spPr>
        <p:txBody>
          <a:bodyPr wrap="square" rtlCol="0">
            <a:spAutoFit/>
          </a:bodyPr>
          <a:p>
            <a:pPr algn="l">
              <a:buClrTx/>
              <a:buSzTx/>
              <a:buFontTx/>
            </a:pPr>
            <a:r>
              <a:rPr lang="zh-CN" altLang="en-US"/>
              <a:t>新版</a:t>
            </a:r>
            <a:r>
              <a:rPr lang="zh-CN" altLang="en-US">
                <a:sym typeface="+mn-ea"/>
              </a:rPr>
              <a:t>burpsuite启动内置浏览器启动时会出现此告警</a:t>
            </a:r>
            <a:endParaRPr lang="zh-CN" altLang="en-US">
              <a:sym typeface="+mn-ea"/>
            </a:endParaRPr>
          </a:p>
        </p:txBody>
      </p:sp>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响应策略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762125"/>
            <a:ext cx="10296525" cy="4552315"/>
          </a:xfrm>
          <a:prstGeom prst="rect">
            <a:avLst/>
          </a:prstGeom>
        </p:spPr>
      </p:pic>
      <p:sp>
        <p:nvSpPr>
          <p:cNvPr id="5" name="文本框 4"/>
          <p:cNvSpPr txBox="1"/>
          <p:nvPr/>
        </p:nvSpPr>
        <p:spPr>
          <a:xfrm>
            <a:off x="699770" y="1320165"/>
            <a:ext cx="8434705" cy="368300"/>
          </a:xfrm>
          <a:prstGeom prst="rect">
            <a:avLst/>
          </a:prstGeom>
          <a:noFill/>
        </p:spPr>
        <p:txBody>
          <a:bodyPr wrap="square" rtlCol="0">
            <a:spAutoFit/>
          </a:bodyPr>
          <a:p>
            <a:r>
              <a:rPr lang="zh-CN" altLang="en-US"/>
              <a:t>响应策略部分均为手动执行方式，避免误报，造成自动封禁</a:t>
            </a:r>
            <a:endParaRPr lang="zh-CN" altLang="en-US"/>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05</a:t>
            </a:r>
            <a:endParaRPr lang="en-US" altLang="zh-CN"/>
          </a:p>
        </p:txBody>
      </p:sp>
      <p:sp>
        <p:nvSpPr>
          <p:cNvPr id="6" name="文本占位符 5"/>
          <p:cNvSpPr>
            <a:spLocks noGrp="1"/>
          </p:cNvSpPr>
          <p:nvPr>
            <p:ph type="body" idx="14"/>
          </p:nvPr>
        </p:nvSpPr>
        <p:spPr>
          <a:xfrm>
            <a:off x="756920" y="2937510"/>
            <a:ext cx="4234180" cy="838200"/>
          </a:xfrm>
        </p:spPr>
        <p:txBody>
          <a:bodyPr/>
          <a:p>
            <a:r>
              <a:rPr>
                <a:sym typeface="+mn-ea"/>
              </a:rPr>
              <a:t>分析中心</a:t>
            </a:r>
            <a:endParaRPr>
              <a:sym typeface="+mn-ea"/>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分析中心日志</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34365" y="1798320"/>
            <a:ext cx="9546590" cy="4755515"/>
          </a:xfrm>
          <a:prstGeom prst="rect">
            <a:avLst/>
          </a:prstGeom>
        </p:spPr>
      </p:pic>
      <p:sp>
        <p:nvSpPr>
          <p:cNvPr id="6" name="文本框 5"/>
          <p:cNvSpPr txBox="1"/>
          <p:nvPr/>
        </p:nvSpPr>
        <p:spPr>
          <a:xfrm>
            <a:off x="619760" y="1262380"/>
            <a:ext cx="4064000" cy="368300"/>
          </a:xfrm>
          <a:prstGeom prst="rect">
            <a:avLst/>
          </a:prstGeom>
          <a:noFill/>
        </p:spPr>
        <p:txBody>
          <a:bodyPr wrap="square" rtlCol="0">
            <a:spAutoFit/>
          </a:bodyPr>
          <a:p>
            <a:r>
              <a:rPr lang="en-US" altLang="zh-CN"/>
              <a:t>CTF</a:t>
            </a:r>
            <a:r>
              <a:rPr lang="zh-CN" altLang="en-US"/>
              <a:t>练习期间的告警</a:t>
            </a:r>
            <a:endParaRPr lang="zh-CN" altLang="en-US"/>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分析中心日志</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771650"/>
            <a:ext cx="9376410" cy="4658360"/>
          </a:xfrm>
          <a:prstGeom prst="rect">
            <a:avLst/>
          </a:prstGeom>
        </p:spPr>
      </p:pic>
      <p:sp>
        <p:nvSpPr>
          <p:cNvPr id="6" name="文本框 5"/>
          <p:cNvSpPr txBox="1"/>
          <p:nvPr/>
        </p:nvSpPr>
        <p:spPr>
          <a:xfrm>
            <a:off x="619760" y="1262380"/>
            <a:ext cx="4064000" cy="368300"/>
          </a:xfrm>
          <a:prstGeom prst="rect">
            <a:avLst/>
          </a:prstGeom>
          <a:noFill/>
        </p:spPr>
        <p:txBody>
          <a:bodyPr wrap="square" rtlCol="0">
            <a:spAutoFit/>
          </a:bodyPr>
          <a:p>
            <a:r>
              <a:rPr lang="en-US" altLang="zh-CN"/>
              <a:t>CTF</a:t>
            </a:r>
            <a:r>
              <a:rPr lang="zh-CN" altLang="en-US"/>
              <a:t>练习期间的告警</a:t>
            </a:r>
            <a:endParaRPr lang="zh-CN" altLang="en-US"/>
          </a:p>
        </p:txBody>
      </p:sp>
      <p:pic>
        <p:nvPicPr>
          <p:cNvPr id="7" name="图片 6"/>
          <p:cNvPicPr>
            <a:picLocks noChangeAspect="1"/>
          </p:cNvPicPr>
          <p:nvPr/>
        </p:nvPicPr>
        <p:blipFill>
          <a:blip r:embed="rId2"/>
          <a:stretch>
            <a:fillRect/>
          </a:stretch>
        </p:blipFill>
        <p:spPr>
          <a:xfrm>
            <a:off x="8007350" y="1374140"/>
            <a:ext cx="2730500" cy="5189220"/>
          </a:xfrm>
          <a:prstGeom prst="rect">
            <a:avLst/>
          </a:prstGeom>
        </p:spPr>
      </p:pic>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分析中心日志</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6" name="文本框 5"/>
          <p:cNvSpPr txBox="1"/>
          <p:nvPr/>
        </p:nvSpPr>
        <p:spPr>
          <a:xfrm>
            <a:off x="619760" y="1262380"/>
            <a:ext cx="4064000" cy="368300"/>
          </a:xfrm>
          <a:prstGeom prst="rect">
            <a:avLst/>
          </a:prstGeom>
          <a:noFill/>
        </p:spPr>
        <p:txBody>
          <a:bodyPr wrap="square" rtlCol="0">
            <a:spAutoFit/>
          </a:bodyPr>
          <a:p>
            <a:r>
              <a:rPr lang="en-US" altLang="zh-CN"/>
              <a:t>CTF</a:t>
            </a:r>
            <a:r>
              <a:rPr lang="zh-CN" altLang="en-US"/>
              <a:t>练习期间的告警</a:t>
            </a:r>
            <a:endParaRPr lang="zh-CN" altLang="en-US"/>
          </a:p>
        </p:txBody>
      </p:sp>
      <p:pic>
        <p:nvPicPr>
          <p:cNvPr id="5" name="图片 4"/>
          <p:cNvPicPr>
            <a:picLocks noChangeAspect="1"/>
          </p:cNvPicPr>
          <p:nvPr/>
        </p:nvPicPr>
        <p:blipFill>
          <a:blip r:embed="rId1"/>
          <a:stretch>
            <a:fillRect/>
          </a:stretch>
        </p:blipFill>
        <p:spPr>
          <a:xfrm>
            <a:off x="633095" y="1630680"/>
            <a:ext cx="10356215" cy="4976495"/>
          </a:xfrm>
          <a:prstGeom prst="rect">
            <a:avLst/>
          </a:prstGeom>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分析中心日志（</a:t>
            </a:r>
            <a:r>
              <a:rPr lang="en-US" altLang="zh-CN"/>
              <a:t>103.6</a:t>
            </a:r>
            <a:r>
              <a:rPr lang="zh-CN" altLang="en-US">
                <a:sym typeface="+mn-ea"/>
              </a:rPr>
              <a:t>全部日志</a:t>
            </a:r>
            <a:r>
              <a:rPr lang="zh-CN" altLang="en-US"/>
              <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99770" y="1587500"/>
            <a:ext cx="10433050" cy="4794885"/>
          </a:xfrm>
          <a:prstGeom prst="rect">
            <a:avLst/>
          </a:prstGeom>
        </p:spPr>
      </p:pic>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分析中心日志（</a:t>
            </a:r>
            <a:r>
              <a:rPr lang="en-US" altLang="zh-CN">
                <a:sym typeface="+mn-ea"/>
              </a:rPr>
              <a:t>103.6</a:t>
            </a:r>
            <a:r>
              <a:rPr lang="zh-CN" altLang="en-US">
                <a:sym typeface="+mn-ea"/>
              </a:rPr>
              <a:t>筛选后</a:t>
            </a:r>
            <a:r>
              <a:rPr lang="zh-CN" altLang="en-US">
                <a:sym typeface="+mn-ea"/>
              </a:rPr>
              <a:t>日志</a:t>
            </a:r>
            <a:r>
              <a:rPr lang="zh-CN" altLang="en-US">
                <a:sym typeface="+mn-ea"/>
              </a:rPr>
              <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82930" y="1644015"/>
            <a:ext cx="10748645" cy="4897120"/>
          </a:xfrm>
          <a:prstGeom prst="rect">
            <a:avLst/>
          </a:prstGeom>
        </p:spPr>
      </p:pic>
      <p:graphicFrame>
        <p:nvGraphicFramePr>
          <p:cNvPr id="7" name="对象 6">
            <a:hlinkClick r:id="" action="ppaction://ole?verb="/>
          </p:cNvPr>
          <p:cNvGraphicFramePr>
            <a:graphicFrameLocks noChangeAspect="1"/>
          </p:cNvGraphicFramePr>
          <p:nvPr/>
        </p:nvGraphicFramePr>
        <p:xfrm>
          <a:off x="8819515" y="393065"/>
          <a:ext cx="971550" cy="666750"/>
        </p:xfrm>
        <a:graphic>
          <a:graphicData uri="http://schemas.openxmlformats.org/presentationml/2006/ole">
            <mc:AlternateContent xmlns:mc="http://schemas.openxmlformats.org/markup-compatibility/2006">
              <mc:Choice xmlns:v="urn:schemas-microsoft-com:vml" Requires="v">
                <p:oleObj spid="_x0000_s3073" name="" showAsIcon="1" r:id="rId2" imgW="971550" imgH="666750" progId="Excel.Sheet.12">
                  <p:embed/>
                </p:oleObj>
              </mc:Choice>
              <mc:Fallback>
                <p:oleObj name="" showAsIcon="1" r:id="rId2" imgW="971550" imgH="666750" progId="Excel.Sheet.12">
                  <p:embed/>
                  <p:pic>
                    <p:nvPicPr>
                      <p:cNvPr id="0" name="图片 3072"/>
                      <p:cNvPicPr/>
                      <p:nvPr/>
                    </p:nvPicPr>
                    <p:blipFill>
                      <a:blip r:embed="rId3"/>
                      <a:stretch>
                        <a:fillRect/>
                      </a:stretch>
                    </p:blipFill>
                    <p:spPr>
                      <a:xfrm>
                        <a:off x="8819515" y="393065"/>
                        <a:ext cx="971550" cy="666750"/>
                      </a:xfrm>
                      <a:prstGeom prst="rect">
                        <a:avLst/>
                      </a:prstGeom>
                    </p:spPr>
                  </p:pic>
                </p:oleObj>
              </mc:Fallback>
            </mc:AlternateContent>
          </a:graphicData>
        </a:graphic>
      </p:graphicFrame>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对抗流程</a:t>
            </a:r>
            <a:endParaRPr lang="zh-CN" altLang="en-US"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矩形 4"/>
          <p:cNvSpPr/>
          <p:nvPr>
            <p:custDataLst>
              <p:tags r:id="rId1"/>
            </p:custDataLst>
          </p:nvPr>
        </p:nvSpPr>
        <p:spPr>
          <a:xfrm>
            <a:off x="1637030" y="4258310"/>
            <a:ext cx="3712210" cy="2190115"/>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6125210" y="4258310"/>
            <a:ext cx="3712210" cy="2190115"/>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3"/>
            </p:custDataLst>
          </p:nvPr>
        </p:nvSpPr>
        <p:spPr>
          <a:xfrm>
            <a:off x="1695450" y="4557395"/>
            <a:ext cx="4064000" cy="1568450"/>
          </a:xfrm>
          <a:prstGeom prst="rect">
            <a:avLst/>
          </a:prstGeom>
          <a:noFill/>
        </p:spPr>
        <p:txBody>
          <a:bodyPr wrap="square" rtlCol="0">
            <a:spAutoFit/>
          </a:bodyPr>
          <a:p>
            <a:r>
              <a:rPr lang="zh-CN" altLang="en-US" sz="1600"/>
              <a:t>发件人：</a:t>
            </a:r>
            <a:r>
              <a:rPr lang="en-US" altLang="zh-CN" sz="1600"/>
              <a:t>windows PC</a:t>
            </a:r>
            <a:endParaRPr lang="en-US" altLang="zh-CN" sz="1600"/>
          </a:p>
          <a:p>
            <a:r>
              <a:rPr lang="zh-CN" altLang="en-US" sz="1600"/>
              <a:t>发货地址：</a:t>
            </a:r>
            <a:r>
              <a:rPr lang="en-US" altLang="zh-CN" sz="1600"/>
              <a:t>IP192.168.2.13 </a:t>
            </a:r>
            <a:r>
              <a:rPr lang="zh-CN" altLang="en-US" sz="1600"/>
              <a:t>端口：</a:t>
            </a:r>
            <a:r>
              <a:rPr lang="en-US" altLang="zh-CN" sz="1600"/>
              <a:t>6327</a:t>
            </a:r>
            <a:endParaRPr lang="en-US" altLang="zh-CN" sz="1600"/>
          </a:p>
          <a:p>
            <a:endParaRPr lang="en-US" altLang="zh-CN" sz="1600"/>
          </a:p>
          <a:p>
            <a:endParaRPr lang="en-US" altLang="zh-CN" sz="1600"/>
          </a:p>
          <a:p>
            <a:r>
              <a:rPr lang="zh-CN" altLang="en-US" sz="1600"/>
              <a:t>收件人：</a:t>
            </a:r>
            <a:r>
              <a:rPr lang="en-US" altLang="en-US" sz="1600"/>
              <a:t>XX</a:t>
            </a:r>
            <a:r>
              <a:rPr lang="zh-CN" altLang="en-US" sz="1600"/>
              <a:t>大学考试网站</a:t>
            </a:r>
            <a:endParaRPr lang="zh-CN" altLang="en-US" sz="1600"/>
          </a:p>
          <a:p>
            <a:r>
              <a:rPr lang="zh-CN" altLang="en-US" sz="1600"/>
              <a:t>收件地址：</a:t>
            </a:r>
            <a:r>
              <a:rPr lang="en-US" altLang="en-US" sz="1600"/>
              <a:t>IP192.168.1.240 </a:t>
            </a:r>
            <a:r>
              <a:rPr lang="zh-CN" altLang="en-US" sz="1600"/>
              <a:t>端口：</a:t>
            </a:r>
            <a:r>
              <a:rPr lang="en-US" altLang="zh-CN" sz="1600"/>
              <a:t>22</a:t>
            </a:r>
            <a:endParaRPr lang="en-US" altLang="zh-CN" sz="1600"/>
          </a:p>
        </p:txBody>
      </p:sp>
      <p:sp>
        <p:nvSpPr>
          <p:cNvPr id="11" name="文本框 10"/>
          <p:cNvSpPr txBox="1"/>
          <p:nvPr>
            <p:custDataLst>
              <p:tags r:id="rId4"/>
            </p:custDataLst>
          </p:nvPr>
        </p:nvSpPr>
        <p:spPr>
          <a:xfrm>
            <a:off x="6153785" y="4569460"/>
            <a:ext cx="4064000" cy="1568450"/>
          </a:xfrm>
          <a:prstGeom prst="rect">
            <a:avLst/>
          </a:prstGeom>
          <a:noFill/>
        </p:spPr>
        <p:txBody>
          <a:bodyPr wrap="square" rtlCol="0">
            <a:spAutoFit/>
          </a:bodyPr>
          <a:p>
            <a:r>
              <a:rPr lang="zh-CN" altLang="en-US" sz="1600"/>
              <a:t>发件人：</a:t>
            </a:r>
            <a:r>
              <a:rPr lang="en-US" altLang="zh-CN" sz="1600"/>
              <a:t>windows PC</a:t>
            </a:r>
            <a:endParaRPr lang="en-US" altLang="zh-CN" sz="1600"/>
          </a:p>
          <a:p>
            <a:r>
              <a:rPr lang="zh-CN" altLang="en-US" sz="1600"/>
              <a:t>发货地址：</a:t>
            </a:r>
            <a:r>
              <a:rPr lang="en-US" altLang="zh-CN" sz="1600"/>
              <a:t>IP192.168.2.13 </a:t>
            </a:r>
            <a:r>
              <a:rPr lang="zh-CN" altLang="en-US" sz="1600"/>
              <a:t>端口：</a:t>
            </a:r>
            <a:r>
              <a:rPr lang="en-US" altLang="zh-CN" sz="1600"/>
              <a:t>6327</a:t>
            </a:r>
            <a:endParaRPr lang="en-US" altLang="zh-CN" sz="1600"/>
          </a:p>
          <a:p>
            <a:endParaRPr lang="en-US" altLang="zh-CN" sz="1600"/>
          </a:p>
          <a:p>
            <a:endParaRPr lang="en-US" altLang="zh-CN" sz="1600"/>
          </a:p>
          <a:p>
            <a:r>
              <a:rPr lang="zh-CN" altLang="en-US" sz="1600"/>
              <a:t>收件人：</a:t>
            </a:r>
            <a:r>
              <a:rPr lang="en-US" altLang="en-US" sz="1600"/>
              <a:t>XX</a:t>
            </a:r>
            <a:r>
              <a:rPr lang="zh-CN" altLang="en-US" sz="1600"/>
              <a:t>大学考试网站</a:t>
            </a:r>
            <a:endParaRPr lang="zh-CN" altLang="en-US" sz="1600"/>
          </a:p>
          <a:p>
            <a:r>
              <a:rPr lang="zh-CN" altLang="en-US" sz="1600"/>
              <a:t>收件地址：</a:t>
            </a:r>
            <a:r>
              <a:rPr lang="en-US" altLang="en-US" sz="1600"/>
              <a:t>IP192.168.1.240 </a:t>
            </a:r>
            <a:r>
              <a:rPr lang="zh-CN" altLang="en-US" sz="1600"/>
              <a:t>端口：</a:t>
            </a:r>
            <a:r>
              <a:rPr lang="en-US" altLang="zh-CN" sz="1600"/>
              <a:t>80</a:t>
            </a:r>
            <a:endParaRPr lang="en-US" altLang="zh-CN" sz="1600"/>
          </a:p>
        </p:txBody>
      </p:sp>
      <p:pic>
        <p:nvPicPr>
          <p:cNvPr id="13" name="图片 12"/>
          <p:cNvPicPr>
            <a:picLocks noChangeAspect="1"/>
          </p:cNvPicPr>
          <p:nvPr/>
        </p:nvPicPr>
        <p:blipFill>
          <a:blip r:embed="rId5"/>
          <a:stretch>
            <a:fillRect/>
          </a:stretch>
        </p:blipFill>
        <p:spPr>
          <a:xfrm>
            <a:off x="796290" y="1217930"/>
            <a:ext cx="9582150" cy="2857500"/>
          </a:xfrm>
          <a:prstGeom prst="rect">
            <a:avLst/>
          </a:prstGeom>
        </p:spPr>
      </p:pic>
      <p:sp>
        <p:nvSpPr>
          <p:cNvPr id="12" name="乘号 11"/>
          <p:cNvSpPr/>
          <p:nvPr>
            <p:custDataLst>
              <p:tags r:id="rId6"/>
            </p:custDataLst>
          </p:nvPr>
        </p:nvSpPr>
        <p:spPr>
          <a:xfrm>
            <a:off x="4758055" y="3920490"/>
            <a:ext cx="930275" cy="814070"/>
          </a:xfrm>
          <a:prstGeom prst="mathMultiply">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分析中心日志（</a:t>
            </a:r>
            <a:r>
              <a:rPr lang="en-US" altLang="zh-CN">
                <a:sym typeface="+mn-ea"/>
              </a:rPr>
              <a:t>25.100</a:t>
            </a:r>
            <a:r>
              <a:rPr lang="zh-CN" altLang="en-US">
                <a:sym typeface="+mn-ea"/>
              </a:rPr>
              <a:t>全部日志</a:t>
            </a:r>
            <a:r>
              <a:rPr lang="zh-CN" altLang="en-US">
                <a:sym typeface="+mn-ea"/>
              </a:rPr>
              <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176655"/>
            <a:ext cx="10681970" cy="4947285"/>
          </a:xfrm>
          <a:prstGeom prst="rect">
            <a:avLst/>
          </a:prstGeom>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分析中心日志（</a:t>
            </a:r>
            <a:r>
              <a:rPr lang="en-US" altLang="zh-CN">
                <a:sym typeface="+mn-ea"/>
              </a:rPr>
              <a:t>25.100</a:t>
            </a:r>
            <a:r>
              <a:rPr lang="zh-CN" altLang="en-US">
                <a:sym typeface="+mn-ea"/>
              </a:rPr>
              <a:t>筛选后日志</a:t>
            </a:r>
            <a:r>
              <a:rPr lang="zh-CN" altLang="en-US">
                <a:sym typeface="+mn-ea"/>
              </a:rPr>
              <a:t>）</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949960" y="1604010"/>
            <a:ext cx="10627360" cy="4820920"/>
          </a:xfrm>
          <a:prstGeom prst="rect">
            <a:avLst/>
          </a:prstGeom>
        </p:spPr>
      </p:pic>
      <p:graphicFrame>
        <p:nvGraphicFramePr>
          <p:cNvPr id="5" name="对象 4">
            <a:hlinkClick r:id="" action="ppaction://ole?verb="/>
          </p:cNvPr>
          <p:cNvGraphicFramePr>
            <a:graphicFrameLocks noChangeAspect="1"/>
          </p:cNvGraphicFramePr>
          <p:nvPr/>
        </p:nvGraphicFramePr>
        <p:xfrm>
          <a:off x="8740140" y="393065"/>
          <a:ext cx="971550" cy="666750"/>
        </p:xfrm>
        <a:graphic>
          <a:graphicData uri="http://schemas.openxmlformats.org/presentationml/2006/ole">
            <mc:AlternateContent xmlns:mc="http://schemas.openxmlformats.org/markup-compatibility/2006">
              <mc:Choice xmlns:v="urn:schemas-microsoft-com:vml" Requires="v">
                <p:oleObj spid="_x0000_s3073" name="" showAsIcon="1" r:id="rId2" imgW="971550" imgH="666750" progId="Excel.Sheet.12">
                  <p:embed/>
                </p:oleObj>
              </mc:Choice>
              <mc:Fallback>
                <p:oleObj name="" showAsIcon="1" r:id="rId2" imgW="971550" imgH="666750" progId="Excel.Sheet.12">
                  <p:embed/>
                  <p:pic>
                    <p:nvPicPr>
                      <p:cNvPr id="0" name="图片 3072"/>
                      <p:cNvPicPr/>
                      <p:nvPr/>
                    </p:nvPicPr>
                    <p:blipFill>
                      <a:blip r:embed="rId3"/>
                      <a:stretch>
                        <a:fillRect/>
                      </a:stretch>
                    </p:blipFill>
                    <p:spPr>
                      <a:xfrm>
                        <a:off x="8740140" y="393065"/>
                        <a:ext cx="971550" cy="666750"/>
                      </a:xfrm>
                      <a:prstGeom prst="rect">
                        <a:avLst/>
                      </a:prstGeom>
                    </p:spPr>
                  </p:pic>
                </p:oleObj>
              </mc:Fallback>
            </mc:AlternateContent>
          </a:graphicData>
        </a:graphic>
      </p:graphicFrame>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06</a:t>
            </a:r>
            <a:endParaRPr lang="en-US" altLang="zh-CN"/>
          </a:p>
        </p:txBody>
      </p:sp>
      <p:sp>
        <p:nvSpPr>
          <p:cNvPr id="6" name="文本占位符 5"/>
          <p:cNvSpPr>
            <a:spLocks noGrp="1"/>
          </p:cNvSpPr>
          <p:nvPr>
            <p:ph type="body" idx="14"/>
          </p:nvPr>
        </p:nvSpPr>
        <p:spPr>
          <a:xfrm>
            <a:off x="756920" y="2937510"/>
            <a:ext cx="4234180" cy="838200"/>
          </a:xfrm>
        </p:spPr>
        <p:txBody>
          <a:bodyPr/>
          <a:p>
            <a:r>
              <a:rPr>
                <a:sym typeface="+mn-ea"/>
              </a:rPr>
              <a:t>系统设置</a:t>
            </a:r>
            <a:endParaRPr>
              <a:sym typeface="+mn-ea"/>
            </a:endParaRP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添加联动响应</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99770" y="1551305"/>
            <a:ext cx="9514840" cy="4656455"/>
          </a:xfrm>
          <a:prstGeom prst="rect">
            <a:avLst/>
          </a:prstGeom>
        </p:spPr>
      </p:pic>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安全规则库</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777875" y="1616075"/>
            <a:ext cx="9511030" cy="4698365"/>
          </a:xfrm>
          <a:prstGeom prst="rect">
            <a:avLst/>
          </a:prstGeom>
        </p:spPr>
      </p:pic>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6" name="对象 5">
            <a:hlinkClick r:id="" action="ppaction://ole?verb="/>
          </p:cNvPr>
          <p:cNvGraphicFramePr>
            <a:graphicFrameLocks noChangeAspect="1"/>
          </p:cNvGraphicFramePr>
          <p:nvPr/>
        </p:nvGraphicFramePr>
        <p:xfrm>
          <a:off x="1064895" y="3319145"/>
          <a:ext cx="971550" cy="666750"/>
        </p:xfrm>
        <a:graphic>
          <a:graphicData uri="http://schemas.openxmlformats.org/presentationml/2006/ole">
            <mc:AlternateContent xmlns:mc="http://schemas.openxmlformats.org/markup-compatibility/2006">
              <mc:Choice xmlns:v="urn:schemas-microsoft-com:vml" Requires="v">
                <p:oleObj spid="_x0000_s4097" name="" showAsIcon="1" r:id="rId1" imgW="971550" imgH="666750" progId="Package">
                  <p:embed/>
                </p:oleObj>
              </mc:Choice>
              <mc:Fallback>
                <p:oleObj name="" showAsIcon="1" r:id="rId1" imgW="971550" imgH="666750" progId="Package">
                  <p:embed/>
                  <p:pic>
                    <p:nvPicPr>
                      <p:cNvPr id="0" name="图片 4096"/>
                      <p:cNvPicPr/>
                      <p:nvPr/>
                    </p:nvPicPr>
                    <p:blipFill>
                      <a:blip r:embed="rId2"/>
                      <a:stretch>
                        <a:fillRect/>
                      </a:stretch>
                    </p:blipFill>
                    <p:spPr>
                      <a:xfrm>
                        <a:off x="1064895" y="3319145"/>
                        <a:ext cx="971550" cy="666750"/>
                      </a:xfrm>
                      <a:prstGeom prst="rect">
                        <a:avLst/>
                      </a:prstGeom>
                    </p:spPr>
                  </p:pic>
                </p:oleObj>
              </mc:Fallback>
            </mc:AlternateContent>
          </a:graphicData>
        </a:graphic>
      </p:graphicFrame>
      <p:sp>
        <p:nvSpPr>
          <p:cNvPr id="7" name="文本框 6"/>
          <p:cNvSpPr txBox="1"/>
          <p:nvPr/>
        </p:nvSpPr>
        <p:spPr>
          <a:xfrm>
            <a:off x="1064895" y="2328545"/>
            <a:ext cx="7969250" cy="368300"/>
          </a:xfrm>
          <a:prstGeom prst="rect">
            <a:avLst/>
          </a:prstGeom>
          <a:noFill/>
        </p:spPr>
        <p:txBody>
          <a:bodyPr wrap="square" rtlCol="0">
            <a:spAutoFit/>
          </a:bodyPr>
          <a:p>
            <a:r>
              <a:rPr lang="zh-CN" altLang="en-US"/>
              <a:t>可阅读此款态势感知说明书，结合说明书实际操作态势感知平台。</a:t>
            </a:r>
            <a:endParaRPr lang="zh-CN" altLang="en-US"/>
          </a:p>
        </p:txBody>
      </p:sp>
      <p:sp>
        <p:nvSpPr>
          <p:cNvPr id="4" name="文本框 3"/>
          <p:cNvSpPr txBox="1"/>
          <p:nvPr/>
        </p:nvSpPr>
        <p:spPr>
          <a:xfrm>
            <a:off x="3769360" y="3229610"/>
            <a:ext cx="4064000" cy="2030095"/>
          </a:xfrm>
          <a:prstGeom prst="rect">
            <a:avLst/>
          </a:prstGeom>
          <a:noFill/>
        </p:spPr>
        <p:txBody>
          <a:bodyPr wrap="square" rtlCol="0">
            <a:spAutoFit/>
          </a:bodyPr>
          <a:p>
            <a:pPr marL="285750" indent="-285750">
              <a:buFont typeface="Arial" panose="020B0604020202020204" pitchFamily="34" charset="0"/>
              <a:buChar char="•"/>
            </a:pPr>
            <a:r>
              <a:rPr lang="zh-CN" altLang="en-US"/>
              <a:t>日志的检索过滤</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资产风风险</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安全事件、安全告警</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监控中心、大屏可视</a:t>
            </a:r>
            <a:endParaRPr lang="zh-CN" altLang="en-US"/>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对抗流程</a:t>
            </a:r>
            <a:endParaRPr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155065" y="1264285"/>
            <a:ext cx="9048750" cy="2743200"/>
          </a:xfrm>
          <a:prstGeom prst="rect">
            <a:avLst/>
          </a:prstGeom>
          <a:ln w="28575" cmpd="sng">
            <a:noFill/>
            <a:prstDash val="solid"/>
          </a:ln>
        </p:spPr>
      </p:pic>
      <p:sp>
        <p:nvSpPr>
          <p:cNvPr id="4" name="矩形 3"/>
          <p:cNvSpPr/>
          <p:nvPr/>
        </p:nvSpPr>
        <p:spPr>
          <a:xfrm>
            <a:off x="3774440" y="3797935"/>
            <a:ext cx="4642485" cy="2731135"/>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3769360" y="5559425"/>
            <a:ext cx="4652010" cy="95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2"/>
            </p:custDataLst>
          </p:nvPr>
        </p:nvSpPr>
        <p:spPr>
          <a:xfrm>
            <a:off x="3997325" y="3894455"/>
            <a:ext cx="4064000" cy="1568450"/>
          </a:xfrm>
          <a:prstGeom prst="rect">
            <a:avLst/>
          </a:prstGeom>
          <a:noFill/>
        </p:spPr>
        <p:txBody>
          <a:bodyPr wrap="square" rtlCol="0">
            <a:spAutoFit/>
          </a:bodyPr>
          <a:p>
            <a:r>
              <a:rPr lang="zh-CN" altLang="en-US" sz="1600"/>
              <a:t>发件人：</a:t>
            </a:r>
            <a:r>
              <a:rPr lang="en-US" altLang="zh-CN" sz="1600"/>
              <a:t>windows PC</a:t>
            </a:r>
            <a:endParaRPr lang="en-US" altLang="zh-CN" sz="1600"/>
          </a:p>
          <a:p>
            <a:r>
              <a:rPr lang="zh-CN" altLang="en-US" sz="1600"/>
              <a:t>发货地址：</a:t>
            </a:r>
            <a:r>
              <a:rPr lang="en-US" altLang="zh-CN" sz="1600"/>
              <a:t>IP192.168.2.13 </a:t>
            </a:r>
            <a:r>
              <a:rPr lang="zh-CN" altLang="en-US" sz="1600"/>
              <a:t>端口：</a:t>
            </a:r>
            <a:r>
              <a:rPr lang="en-US" altLang="zh-CN" sz="1600"/>
              <a:t>6327</a:t>
            </a:r>
            <a:endParaRPr lang="en-US" altLang="zh-CN" sz="1600"/>
          </a:p>
          <a:p>
            <a:endParaRPr lang="en-US" altLang="zh-CN" sz="1600"/>
          </a:p>
          <a:p>
            <a:endParaRPr lang="en-US" altLang="zh-CN" sz="1600"/>
          </a:p>
          <a:p>
            <a:r>
              <a:rPr lang="zh-CN" altLang="en-US" sz="1600"/>
              <a:t>收件人：</a:t>
            </a:r>
            <a:r>
              <a:rPr lang="en-US" altLang="en-US" sz="1600"/>
              <a:t>XX</a:t>
            </a:r>
            <a:r>
              <a:rPr lang="zh-CN" altLang="en-US" sz="1600"/>
              <a:t>大学考试网站</a:t>
            </a:r>
            <a:endParaRPr lang="zh-CN" altLang="en-US" sz="1600"/>
          </a:p>
          <a:p>
            <a:r>
              <a:rPr lang="zh-CN" altLang="en-US" sz="1600"/>
              <a:t>收件地址：</a:t>
            </a:r>
            <a:r>
              <a:rPr lang="en-US" altLang="en-US" sz="1600"/>
              <a:t>IP192.168.1.240 </a:t>
            </a:r>
            <a:r>
              <a:rPr lang="zh-CN" altLang="en-US" sz="1600"/>
              <a:t>端口：</a:t>
            </a:r>
            <a:r>
              <a:rPr lang="en-US" altLang="zh-CN" sz="1600"/>
              <a:t>80</a:t>
            </a:r>
            <a:endParaRPr lang="en-US" altLang="zh-CN" sz="1600"/>
          </a:p>
        </p:txBody>
      </p:sp>
      <p:sp>
        <p:nvSpPr>
          <p:cNvPr id="9" name="文本框 8"/>
          <p:cNvSpPr txBox="1"/>
          <p:nvPr>
            <p:custDataLst>
              <p:tags r:id="rId3"/>
            </p:custDataLst>
          </p:nvPr>
        </p:nvSpPr>
        <p:spPr>
          <a:xfrm>
            <a:off x="5389880" y="5716905"/>
            <a:ext cx="1134745" cy="583565"/>
          </a:xfrm>
          <a:prstGeom prst="rect">
            <a:avLst/>
          </a:prstGeom>
          <a:noFill/>
        </p:spPr>
        <p:txBody>
          <a:bodyPr wrap="square" rtlCol="0">
            <a:spAutoFit/>
          </a:bodyPr>
          <a:p>
            <a:r>
              <a:rPr lang="zh-CN" sz="1600"/>
              <a:t>攻击载荷</a:t>
            </a:r>
            <a:endParaRPr lang="zh-CN" sz="1600"/>
          </a:p>
          <a:p>
            <a:r>
              <a:rPr lang="en-US" altLang="zh-CN" sz="1600"/>
              <a:t>payload </a:t>
            </a:r>
            <a:endParaRPr lang="en-US" altLang="zh-CN" sz="1600"/>
          </a:p>
        </p:txBody>
      </p:sp>
      <p:cxnSp>
        <p:nvCxnSpPr>
          <p:cNvPr id="10" name="曲线连接符 9"/>
          <p:cNvCxnSpPr>
            <a:stCxn id="4" idx="0"/>
          </p:cNvCxnSpPr>
          <p:nvPr/>
        </p:nvCxnSpPr>
        <p:spPr>
          <a:xfrm rot="16200000" flipV="1">
            <a:off x="5200650" y="2903220"/>
            <a:ext cx="1362710" cy="427355"/>
          </a:xfrm>
          <a:prstGeom prst="curvedConnector3">
            <a:avLst>
              <a:gd name="adj1" fmla="val 49977"/>
            </a:avLst>
          </a:prstGeom>
          <a:ln w="28575" cmpd="sng">
            <a:solidFill>
              <a:schemeClr val="accent1">
                <a:shade val="50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rot="780000">
            <a:off x="5842000" y="2451735"/>
            <a:ext cx="1188720" cy="368300"/>
          </a:xfrm>
          <a:prstGeom prst="rect">
            <a:avLst/>
          </a:prstGeom>
          <a:noFill/>
        </p:spPr>
        <p:txBody>
          <a:bodyPr wrap="square" rtlCol="0">
            <a:spAutoFit/>
          </a:bodyPr>
          <a:p>
            <a:r>
              <a:rPr lang="zh-CN" altLang="en-US">
                <a:solidFill>
                  <a:srgbClr val="FF0000"/>
                </a:solidFill>
              </a:rPr>
              <a:t>发起攻击</a:t>
            </a:r>
            <a:endParaRPr lang="zh-CN" altLang="en-US">
              <a:solidFill>
                <a:srgbClr val="FF0000"/>
              </a:solidFill>
            </a:endParaRPr>
          </a:p>
        </p:txBody>
      </p:sp>
      <p:sp>
        <p:nvSpPr>
          <p:cNvPr id="13" name="右大括号 12"/>
          <p:cNvSpPr/>
          <p:nvPr/>
        </p:nvSpPr>
        <p:spPr>
          <a:xfrm>
            <a:off x="8673465" y="3797935"/>
            <a:ext cx="901065" cy="170561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右大括号 13"/>
          <p:cNvSpPr/>
          <p:nvPr/>
        </p:nvSpPr>
        <p:spPr>
          <a:xfrm>
            <a:off x="8673465" y="5598160"/>
            <a:ext cx="901065" cy="930910"/>
          </a:xfrm>
          <a:prstGeom prst="righ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nvSpPr>
        <p:spPr>
          <a:xfrm>
            <a:off x="9831070" y="4466590"/>
            <a:ext cx="4064000" cy="368300"/>
          </a:xfrm>
          <a:prstGeom prst="rect">
            <a:avLst/>
          </a:prstGeom>
          <a:noFill/>
        </p:spPr>
        <p:txBody>
          <a:bodyPr wrap="square" rtlCol="0">
            <a:spAutoFit/>
          </a:bodyPr>
          <a:p>
            <a:r>
              <a:rPr lang="zh-CN" altLang="en-US"/>
              <a:t>通过</a:t>
            </a:r>
            <a:endParaRPr lang="zh-CN" altLang="en-US"/>
          </a:p>
        </p:txBody>
      </p:sp>
      <p:sp>
        <p:nvSpPr>
          <p:cNvPr id="16" name="文本框 15"/>
          <p:cNvSpPr txBox="1"/>
          <p:nvPr/>
        </p:nvSpPr>
        <p:spPr>
          <a:xfrm>
            <a:off x="9862820" y="5879465"/>
            <a:ext cx="4064000" cy="368300"/>
          </a:xfrm>
          <a:prstGeom prst="rect">
            <a:avLst/>
          </a:prstGeom>
          <a:noFill/>
        </p:spPr>
        <p:txBody>
          <a:bodyPr wrap="square" rtlCol="0">
            <a:spAutoFit/>
          </a:bodyPr>
          <a:p>
            <a:r>
              <a:rPr lang="zh-CN" altLang="en-US"/>
              <a:t>不检查</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对抗流程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90550" y="2131060"/>
            <a:ext cx="5505450" cy="3070860"/>
          </a:xfrm>
          <a:prstGeom prst="rect">
            <a:avLst/>
          </a:prstGeom>
        </p:spPr>
      </p:pic>
      <p:pic>
        <p:nvPicPr>
          <p:cNvPr id="5" name="图片 4"/>
          <p:cNvPicPr>
            <a:picLocks noChangeAspect="1"/>
          </p:cNvPicPr>
          <p:nvPr/>
        </p:nvPicPr>
        <p:blipFill>
          <a:blip r:embed="rId2"/>
          <a:stretch>
            <a:fillRect/>
          </a:stretch>
        </p:blipFill>
        <p:spPr>
          <a:xfrm>
            <a:off x="7012305" y="1960245"/>
            <a:ext cx="4144645" cy="3089275"/>
          </a:xfrm>
          <a:prstGeom prst="rect">
            <a:avLst/>
          </a:prstGeom>
        </p:spPr>
      </p:pic>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对抗流程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315085" y="1320800"/>
            <a:ext cx="9134475" cy="2743200"/>
          </a:xfrm>
          <a:prstGeom prst="rect">
            <a:avLst/>
          </a:prstGeom>
        </p:spPr>
      </p:pic>
      <p:sp>
        <p:nvSpPr>
          <p:cNvPr id="5" name="矩形 4"/>
          <p:cNvSpPr/>
          <p:nvPr/>
        </p:nvSpPr>
        <p:spPr>
          <a:xfrm>
            <a:off x="3021965" y="3797935"/>
            <a:ext cx="4642485" cy="2731135"/>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3016885" y="5559425"/>
            <a:ext cx="4652010" cy="95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2"/>
            </p:custDataLst>
          </p:nvPr>
        </p:nvSpPr>
        <p:spPr>
          <a:xfrm>
            <a:off x="3244850" y="3894455"/>
            <a:ext cx="4064000" cy="1568450"/>
          </a:xfrm>
          <a:prstGeom prst="rect">
            <a:avLst/>
          </a:prstGeom>
          <a:noFill/>
        </p:spPr>
        <p:txBody>
          <a:bodyPr wrap="square" rtlCol="0">
            <a:spAutoFit/>
          </a:bodyPr>
          <a:p>
            <a:r>
              <a:rPr lang="zh-CN" altLang="en-US" sz="1600"/>
              <a:t>发件人：</a:t>
            </a:r>
            <a:r>
              <a:rPr lang="en-US" altLang="zh-CN" sz="1600"/>
              <a:t>windows PC</a:t>
            </a:r>
            <a:endParaRPr lang="en-US" altLang="zh-CN" sz="1600"/>
          </a:p>
          <a:p>
            <a:r>
              <a:rPr lang="zh-CN" altLang="en-US" sz="1600"/>
              <a:t>发货地址：</a:t>
            </a:r>
            <a:r>
              <a:rPr lang="en-US" altLang="zh-CN" sz="1600"/>
              <a:t>IP192.168.2.13 </a:t>
            </a:r>
            <a:r>
              <a:rPr lang="zh-CN" altLang="en-US" sz="1600"/>
              <a:t>端口：</a:t>
            </a:r>
            <a:r>
              <a:rPr lang="en-US" altLang="zh-CN" sz="1600"/>
              <a:t>6327</a:t>
            </a:r>
            <a:endParaRPr lang="en-US" altLang="zh-CN" sz="1600"/>
          </a:p>
          <a:p>
            <a:endParaRPr lang="en-US" altLang="zh-CN" sz="1600"/>
          </a:p>
          <a:p>
            <a:endParaRPr lang="en-US" altLang="zh-CN" sz="1600"/>
          </a:p>
          <a:p>
            <a:r>
              <a:rPr lang="zh-CN" altLang="en-US" sz="1600"/>
              <a:t>收件人：</a:t>
            </a:r>
            <a:r>
              <a:rPr lang="en-US" altLang="en-US" sz="1600"/>
              <a:t>XX</a:t>
            </a:r>
            <a:r>
              <a:rPr lang="zh-CN" altLang="en-US" sz="1600"/>
              <a:t>大学考试网站</a:t>
            </a:r>
            <a:endParaRPr lang="zh-CN" altLang="en-US" sz="1600"/>
          </a:p>
          <a:p>
            <a:r>
              <a:rPr lang="zh-CN" altLang="en-US" sz="1600"/>
              <a:t>收件地址：</a:t>
            </a:r>
            <a:r>
              <a:rPr lang="en-US" altLang="en-US" sz="1600"/>
              <a:t>IP192.168.1.240 </a:t>
            </a:r>
            <a:r>
              <a:rPr lang="zh-CN" altLang="en-US" sz="1600"/>
              <a:t>端口：</a:t>
            </a:r>
            <a:r>
              <a:rPr lang="en-US" altLang="zh-CN" sz="1600"/>
              <a:t>80</a:t>
            </a:r>
            <a:endParaRPr lang="en-US" altLang="zh-CN" sz="1600"/>
          </a:p>
        </p:txBody>
      </p:sp>
      <p:sp>
        <p:nvSpPr>
          <p:cNvPr id="9" name="文本框 8"/>
          <p:cNvSpPr txBox="1"/>
          <p:nvPr>
            <p:custDataLst>
              <p:tags r:id="rId3"/>
            </p:custDataLst>
          </p:nvPr>
        </p:nvSpPr>
        <p:spPr>
          <a:xfrm>
            <a:off x="9172575" y="4648835"/>
            <a:ext cx="1134745" cy="583565"/>
          </a:xfrm>
          <a:prstGeom prst="rect">
            <a:avLst/>
          </a:prstGeom>
          <a:noFill/>
        </p:spPr>
        <p:txBody>
          <a:bodyPr wrap="square" rtlCol="0">
            <a:spAutoFit/>
          </a:bodyPr>
          <a:p>
            <a:r>
              <a:rPr lang="zh-CN" sz="1600"/>
              <a:t>攻击载荷</a:t>
            </a:r>
            <a:endParaRPr lang="zh-CN" sz="1600"/>
          </a:p>
          <a:p>
            <a:r>
              <a:rPr lang="en-US" altLang="zh-CN" sz="1600"/>
              <a:t>payload </a:t>
            </a:r>
            <a:endParaRPr lang="en-US" altLang="zh-CN" sz="1600"/>
          </a:p>
        </p:txBody>
      </p:sp>
      <p:sp>
        <p:nvSpPr>
          <p:cNvPr id="6" name="右箭头 5"/>
          <p:cNvSpPr/>
          <p:nvPr/>
        </p:nvSpPr>
        <p:spPr>
          <a:xfrm>
            <a:off x="7849870" y="4751705"/>
            <a:ext cx="484505" cy="3778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8498840" y="4363720"/>
            <a:ext cx="3256280" cy="1143635"/>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4"/>
            </p:custDataLst>
          </p:nvPr>
        </p:nvSpPr>
        <p:spPr>
          <a:xfrm>
            <a:off x="4709160" y="5730875"/>
            <a:ext cx="1134745" cy="583565"/>
          </a:xfrm>
          <a:prstGeom prst="rect">
            <a:avLst/>
          </a:prstGeom>
          <a:noFill/>
        </p:spPr>
        <p:txBody>
          <a:bodyPr wrap="square" rtlCol="0">
            <a:spAutoFit/>
          </a:bodyPr>
          <a:p>
            <a:r>
              <a:rPr lang="zh-CN" sz="1600"/>
              <a:t>攻击载荷</a:t>
            </a:r>
            <a:endParaRPr lang="zh-CN" sz="1600"/>
          </a:p>
          <a:p>
            <a:r>
              <a:rPr lang="en-US" altLang="zh-CN" sz="1600"/>
              <a:t>payload </a:t>
            </a:r>
            <a:endParaRPr lang="en-US" altLang="zh-CN" sz="1600"/>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对抗流程</a:t>
            </a:r>
            <a:endParaRPr lang="zh-CN" spc="0">
              <a:ln>
                <a:noFill/>
              </a:ln>
              <a:effectLst/>
              <a:uLnTx/>
              <a:latin typeface="+mn-lt"/>
              <a:ea typeface="+mn-ea"/>
              <a:cs typeface="+mn-cs"/>
              <a:sym typeface="Arial" panose="020B0604020202020204" pitchFamily="34" charset="0"/>
            </a:endParaRPr>
          </a:p>
        </p:txBody>
      </p:sp>
      <p:sp>
        <p:nvSpPr>
          <p:cNvPr id="2" name="灯片编号占位符 1"/>
          <p:cNvSpPr>
            <a:spLocks noGrp="1"/>
          </p:cNvSpPr>
          <p:nvPr>
            <p:ph type="sldNum" sz="quarter" idx="12"/>
          </p:nvPr>
        </p:nvSpPr>
        <p:spPr/>
        <p:txBody>
          <a:bodyPr/>
          <a:p>
            <a:fld id="{081D4568-8B36-48D6-98CF-39DF4C18A753}" type="slidenum">
              <a:rPr lang="zh-CN" altLang="en-US" smtClean="0"/>
            </a:fld>
            <a:endParaRPr lang="zh-CN" altLang="en-US"/>
          </a:p>
        </p:txBody>
      </p:sp>
      <p:pic>
        <p:nvPicPr>
          <p:cNvPr id="4" name="图片 3"/>
          <p:cNvPicPr/>
          <p:nvPr/>
        </p:nvPicPr>
        <p:blipFill>
          <a:blip r:embed="rId1"/>
          <a:stretch>
            <a:fillRect/>
          </a:stretch>
        </p:blipFill>
        <p:spPr>
          <a:xfrm>
            <a:off x="1226820" y="1786255"/>
            <a:ext cx="3223260" cy="3368675"/>
          </a:xfrm>
          <a:prstGeom prst="rect">
            <a:avLst/>
          </a:prstGeom>
        </p:spPr>
      </p:pic>
      <p:pic>
        <p:nvPicPr>
          <p:cNvPr id="5" name="图片 4"/>
          <p:cNvPicPr>
            <a:picLocks noChangeAspect="1"/>
          </p:cNvPicPr>
          <p:nvPr/>
        </p:nvPicPr>
        <p:blipFill>
          <a:blip r:embed="rId2"/>
          <a:stretch>
            <a:fillRect/>
          </a:stretch>
        </p:blipFill>
        <p:spPr>
          <a:xfrm>
            <a:off x="5634990" y="1829435"/>
            <a:ext cx="5421630" cy="3325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14:vortex dir="r"/>
      </p:transition>
    </mc:Choice>
    <mc:Fallback>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pc="0">
                <a:ln>
                  <a:noFill/>
                </a:ln>
                <a:effectLst/>
                <a:uLnTx/>
                <a:latin typeface="+mn-lt"/>
                <a:ea typeface="+mn-ea"/>
                <a:cs typeface="+mn-cs"/>
                <a:sym typeface="Arial" panose="020B0604020202020204" pitchFamily="34" charset="0"/>
              </a:rPr>
              <a:t>对抗流程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61670" y="1141730"/>
            <a:ext cx="9134475" cy="2752725"/>
          </a:xfrm>
          <a:prstGeom prst="rect">
            <a:avLst/>
          </a:prstGeom>
        </p:spPr>
      </p:pic>
      <p:sp>
        <p:nvSpPr>
          <p:cNvPr id="5" name="矩形 4"/>
          <p:cNvSpPr/>
          <p:nvPr/>
        </p:nvSpPr>
        <p:spPr>
          <a:xfrm>
            <a:off x="1907540" y="3797935"/>
            <a:ext cx="4642485" cy="2731135"/>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连接符 6"/>
          <p:cNvCxnSpPr/>
          <p:nvPr/>
        </p:nvCxnSpPr>
        <p:spPr>
          <a:xfrm>
            <a:off x="1902460" y="5559425"/>
            <a:ext cx="4652010" cy="95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2"/>
            </p:custDataLst>
          </p:nvPr>
        </p:nvSpPr>
        <p:spPr>
          <a:xfrm>
            <a:off x="2130425" y="3894455"/>
            <a:ext cx="4064000" cy="1568450"/>
          </a:xfrm>
          <a:prstGeom prst="rect">
            <a:avLst/>
          </a:prstGeom>
          <a:noFill/>
        </p:spPr>
        <p:txBody>
          <a:bodyPr wrap="square" rtlCol="0">
            <a:spAutoFit/>
          </a:bodyPr>
          <a:p>
            <a:r>
              <a:rPr lang="zh-CN" altLang="en-US" sz="1600"/>
              <a:t>发件人：</a:t>
            </a:r>
            <a:r>
              <a:rPr lang="en-US" altLang="zh-CN" sz="1600"/>
              <a:t>windows PC</a:t>
            </a:r>
            <a:endParaRPr lang="en-US" altLang="zh-CN" sz="1600"/>
          </a:p>
          <a:p>
            <a:r>
              <a:rPr lang="zh-CN" altLang="en-US" sz="1600"/>
              <a:t>发货地址：</a:t>
            </a:r>
            <a:r>
              <a:rPr lang="en-US" altLang="zh-CN" sz="1600"/>
              <a:t>IP192.168.2.13 </a:t>
            </a:r>
            <a:r>
              <a:rPr lang="zh-CN" altLang="en-US" sz="1600"/>
              <a:t>端口：</a:t>
            </a:r>
            <a:r>
              <a:rPr lang="en-US" altLang="zh-CN" sz="1600"/>
              <a:t>6327</a:t>
            </a:r>
            <a:endParaRPr lang="en-US" altLang="zh-CN" sz="1600"/>
          </a:p>
          <a:p>
            <a:endParaRPr lang="en-US" altLang="zh-CN" sz="1600"/>
          </a:p>
          <a:p>
            <a:endParaRPr lang="en-US" altLang="zh-CN" sz="1600"/>
          </a:p>
          <a:p>
            <a:r>
              <a:rPr lang="zh-CN" altLang="en-US" sz="1600"/>
              <a:t>收件人：</a:t>
            </a:r>
            <a:r>
              <a:rPr lang="en-US" altLang="en-US" sz="1600"/>
              <a:t>XX</a:t>
            </a:r>
            <a:r>
              <a:rPr lang="zh-CN" altLang="en-US" sz="1600"/>
              <a:t>大学考试网站</a:t>
            </a:r>
            <a:endParaRPr lang="zh-CN" altLang="en-US" sz="1600"/>
          </a:p>
          <a:p>
            <a:r>
              <a:rPr lang="zh-CN" altLang="en-US" sz="1600"/>
              <a:t>收件地址：</a:t>
            </a:r>
            <a:r>
              <a:rPr lang="en-US" altLang="en-US" sz="1600"/>
              <a:t>IP192.168.1.240 </a:t>
            </a:r>
            <a:r>
              <a:rPr lang="zh-CN" altLang="en-US" sz="1600"/>
              <a:t>端口：</a:t>
            </a:r>
            <a:r>
              <a:rPr lang="en-US" altLang="zh-CN" sz="1600"/>
              <a:t>80</a:t>
            </a:r>
            <a:endParaRPr lang="en-US" altLang="zh-CN" sz="1600"/>
          </a:p>
        </p:txBody>
      </p:sp>
      <p:sp>
        <p:nvSpPr>
          <p:cNvPr id="10" name="文本框 9"/>
          <p:cNvSpPr txBox="1"/>
          <p:nvPr>
            <p:custDataLst>
              <p:tags r:id="rId3"/>
            </p:custDataLst>
          </p:nvPr>
        </p:nvSpPr>
        <p:spPr>
          <a:xfrm>
            <a:off x="2519045" y="5636895"/>
            <a:ext cx="3665220" cy="337185"/>
          </a:xfrm>
          <a:prstGeom prst="rect">
            <a:avLst/>
          </a:prstGeom>
          <a:noFill/>
        </p:spPr>
        <p:txBody>
          <a:bodyPr wrap="square" rtlCol="0">
            <a:spAutoFit/>
          </a:bodyPr>
          <a:p>
            <a:r>
              <a:rPr lang="zh-CN" sz="1600"/>
              <a:t>由</a:t>
            </a:r>
            <a:r>
              <a:rPr lang="en-US" altLang="zh-CN" sz="1600"/>
              <a:t>HTTP</a:t>
            </a:r>
            <a:r>
              <a:rPr lang="zh-CN" altLang="en-US" sz="1600"/>
              <a:t>协议组装成完整</a:t>
            </a:r>
            <a:r>
              <a:rPr lang="zh-CN" sz="1600"/>
              <a:t>攻击载荷</a:t>
            </a:r>
            <a:endParaRPr lang="en-US" altLang="zh-CN" sz="1600"/>
          </a:p>
        </p:txBody>
      </p:sp>
      <p:cxnSp>
        <p:nvCxnSpPr>
          <p:cNvPr id="6" name="直接连接符 5"/>
          <p:cNvCxnSpPr/>
          <p:nvPr/>
        </p:nvCxnSpPr>
        <p:spPr>
          <a:xfrm>
            <a:off x="1905635" y="6105525"/>
            <a:ext cx="4652010" cy="9525"/>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H="1">
            <a:off x="3076575" y="6108065"/>
            <a:ext cx="10160" cy="42672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H="1">
            <a:off x="5632450" y="6101715"/>
            <a:ext cx="10160" cy="42672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H="1">
            <a:off x="4406900" y="6123940"/>
            <a:ext cx="10160" cy="42672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4"/>
            </p:custDataLst>
          </p:nvPr>
        </p:nvSpPr>
        <p:spPr>
          <a:xfrm>
            <a:off x="4629785" y="6148070"/>
            <a:ext cx="790575" cy="337185"/>
          </a:xfrm>
          <a:prstGeom prst="rect">
            <a:avLst/>
          </a:prstGeom>
          <a:noFill/>
        </p:spPr>
        <p:txBody>
          <a:bodyPr wrap="square" rtlCol="0">
            <a:spAutoFit/>
          </a:bodyPr>
          <a:p>
            <a:r>
              <a:rPr lang="zh-CN" sz="1600"/>
              <a:t>拼装</a:t>
            </a:r>
            <a:r>
              <a:rPr lang="en-US" altLang="zh-CN" sz="1600"/>
              <a:t>3</a:t>
            </a:r>
            <a:endParaRPr lang="en-US" altLang="zh-CN" sz="1600"/>
          </a:p>
        </p:txBody>
      </p:sp>
      <p:sp>
        <p:nvSpPr>
          <p:cNvPr id="14" name="文本框 13"/>
          <p:cNvSpPr txBox="1"/>
          <p:nvPr>
            <p:custDataLst>
              <p:tags r:id="rId5"/>
            </p:custDataLst>
          </p:nvPr>
        </p:nvSpPr>
        <p:spPr>
          <a:xfrm>
            <a:off x="3351530" y="6148070"/>
            <a:ext cx="790575" cy="337185"/>
          </a:xfrm>
          <a:prstGeom prst="rect">
            <a:avLst/>
          </a:prstGeom>
          <a:noFill/>
        </p:spPr>
        <p:txBody>
          <a:bodyPr wrap="square" rtlCol="0">
            <a:spAutoFit/>
          </a:bodyPr>
          <a:p>
            <a:r>
              <a:rPr lang="zh-CN" sz="1600"/>
              <a:t>拼装</a:t>
            </a:r>
            <a:r>
              <a:rPr lang="en-US" altLang="zh-CN" sz="1600"/>
              <a:t>2</a:t>
            </a:r>
            <a:endParaRPr lang="en-US" altLang="zh-CN" sz="1600"/>
          </a:p>
        </p:txBody>
      </p:sp>
      <p:sp>
        <p:nvSpPr>
          <p:cNvPr id="15" name="文本框 14"/>
          <p:cNvSpPr txBox="1"/>
          <p:nvPr>
            <p:custDataLst>
              <p:tags r:id="rId6"/>
            </p:custDataLst>
          </p:nvPr>
        </p:nvSpPr>
        <p:spPr>
          <a:xfrm>
            <a:off x="2130425" y="6148070"/>
            <a:ext cx="790575" cy="337185"/>
          </a:xfrm>
          <a:prstGeom prst="rect">
            <a:avLst/>
          </a:prstGeom>
          <a:noFill/>
        </p:spPr>
        <p:txBody>
          <a:bodyPr wrap="square" rtlCol="0">
            <a:spAutoFit/>
          </a:bodyPr>
          <a:p>
            <a:r>
              <a:rPr lang="zh-CN" sz="1600"/>
              <a:t>拼装</a:t>
            </a:r>
            <a:r>
              <a:rPr lang="en-US" altLang="zh-CN" sz="1600"/>
              <a:t>1</a:t>
            </a:r>
            <a:endParaRPr lang="en-US" altLang="zh-CN" sz="1600"/>
          </a:p>
        </p:txBody>
      </p:sp>
      <p:sp>
        <p:nvSpPr>
          <p:cNvPr id="17" name="文本框 16"/>
          <p:cNvSpPr txBox="1"/>
          <p:nvPr>
            <p:custDataLst>
              <p:tags r:id="rId7"/>
            </p:custDataLst>
          </p:nvPr>
        </p:nvSpPr>
        <p:spPr>
          <a:xfrm>
            <a:off x="5737225" y="6148070"/>
            <a:ext cx="790575" cy="337185"/>
          </a:xfrm>
          <a:prstGeom prst="rect">
            <a:avLst/>
          </a:prstGeom>
          <a:noFill/>
        </p:spPr>
        <p:txBody>
          <a:bodyPr wrap="square" rtlCol="0">
            <a:spAutoFit/>
          </a:bodyPr>
          <a:p>
            <a:r>
              <a:rPr lang="en-US" altLang="zh-CN" sz="1600"/>
              <a:t>...</a:t>
            </a:r>
            <a:endParaRPr lang="en-US" altLang="zh-CN" sz="1600"/>
          </a:p>
        </p:txBody>
      </p:sp>
      <p:sp>
        <p:nvSpPr>
          <p:cNvPr id="18" name="矩形 17"/>
          <p:cNvSpPr/>
          <p:nvPr/>
        </p:nvSpPr>
        <p:spPr>
          <a:xfrm>
            <a:off x="7084060" y="4834255"/>
            <a:ext cx="1066165" cy="41656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custDataLst>
              <p:tags r:id="rId8"/>
            </p:custDataLst>
          </p:nvPr>
        </p:nvSpPr>
        <p:spPr>
          <a:xfrm>
            <a:off x="7221855" y="4862830"/>
            <a:ext cx="790575" cy="337185"/>
          </a:xfrm>
          <a:prstGeom prst="rect">
            <a:avLst/>
          </a:prstGeom>
          <a:noFill/>
        </p:spPr>
        <p:txBody>
          <a:bodyPr wrap="square" rtlCol="0">
            <a:spAutoFit/>
          </a:bodyPr>
          <a:p>
            <a:r>
              <a:rPr lang="zh-CN" sz="1600"/>
              <a:t>拼装</a:t>
            </a:r>
            <a:r>
              <a:rPr lang="en-US" altLang="zh-CN" sz="1600"/>
              <a:t>1</a:t>
            </a:r>
            <a:endParaRPr lang="en-US" altLang="zh-CN" sz="1600"/>
          </a:p>
        </p:txBody>
      </p:sp>
      <p:sp>
        <p:nvSpPr>
          <p:cNvPr id="20" name="矩形 19"/>
          <p:cNvSpPr/>
          <p:nvPr/>
        </p:nvSpPr>
        <p:spPr>
          <a:xfrm>
            <a:off x="7973060" y="5085080"/>
            <a:ext cx="1066165" cy="41656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custDataLst>
              <p:tags r:id="rId9"/>
            </p:custDataLst>
          </p:nvPr>
        </p:nvSpPr>
        <p:spPr>
          <a:xfrm>
            <a:off x="8110855" y="5113655"/>
            <a:ext cx="790575" cy="337185"/>
          </a:xfrm>
          <a:prstGeom prst="rect">
            <a:avLst/>
          </a:prstGeom>
          <a:noFill/>
        </p:spPr>
        <p:txBody>
          <a:bodyPr wrap="square" rtlCol="0">
            <a:spAutoFit/>
          </a:bodyPr>
          <a:p>
            <a:r>
              <a:rPr lang="zh-CN" sz="1600"/>
              <a:t>拼装</a:t>
            </a:r>
            <a:r>
              <a:rPr lang="en-US" altLang="zh-CN" sz="1600"/>
              <a:t>2</a:t>
            </a:r>
            <a:endParaRPr lang="en-US" altLang="zh-CN" sz="1600"/>
          </a:p>
        </p:txBody>
      </p:sp>
      <p:sp>
        <p:nvSpPr>
          <p:cNvPr id="22" name="矩形 21"/>
          <p:cNvSpPr/>
          <p:nvPr/>
        </p:nvSpPr>
        <p:spPr>
          <a:xfrm>
            <a:off x="8947785" y="5316855"/>
            <a:ext cx="1066165" cy="41656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custDataLst>
              <p:tags r:id="rId10"/>
            </p:custDataLst>
          </p:nvPr>
        </p:nvSpPr>
        <p:spPr>
          <a:xfrm>
            <a:off x="9085580" y="5345430"/>
            <a:ext cx="790575" cy="337185"/>
          </a:xfrm>
          <a:prstGeom prst="rect">
            <a:avLst/>
          </a:prstGeom>
          <a:noFill/>
        </p:spPr>
        <p:txBody>
          <a:bodyPr wrap="square" rtlCol="0">
            <a:spAutoFit/>
          </a:bodyPr>
          <a:p>
            <a:r>
              <a:rPr lang="zh-CN" sz="1600"/>
              <a:t>拼装</a:t>
            </a:r>
            <a:r>
              <a:rPr lang="en-US" altLang="zh-CN" sz="1600"/>
              <a:t>3</a:t>
            </a:r>
            <a:endParaRPr lang="en-US" altLang="zh-CN" sz="1600"/>
          </a:p>
        </p:txBody>
      </p:sp>
      <p:sp>
        <p:nvSpPr>
          <p:cNvPr id="24" name="矩形 23"/>
          <p:cNvSpPr/>
          <p:nvPr/>
        </p:nvSpPr>
        <p:spPr>
          <a:xfrm>
            <a:off x="9890760" y="5593080"/>
            <a:ext cx="1066165" cy="41656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custDataLst>
              <p:tags r:id="rId11"/>
            </p:custDataLst>
          </p:nvPr>
        </p:nvSpPr>
        <p:spPr>
          <a:xfrm>
            <a:off x="10028555" y="5621655"/>
            <a:ext cx="790575" cy="337185"/>
          </a:xfrm>
          <a:prstGeom prst="rect">
            <a:avLst/>
          </a:prstGeom>
          <a:noFill/>
        </p:spPr>
        <p:txBody>
          <a:bodyPr wrap="square" rtlCol="0">
            <a:spAutoFit/>
          </a:bodyPr>
          <a:p>
            <a:r>
              <a:rPr lang="en-US" altLang="zh-CN" sz="1600"/>
              <a:t>...</a:t>
            </a:r>
            <a:endParaRPr lang="en-US" altLang="zh-CN" sz="1600"/>
          </a:p>
        </p:txBody>
      </p:sp>
      <p:sp>
        <p:nvSpPr>
          <p:cNvPr id="16" name="文本框 15"/>
          <p:cNvSpPr txBox="1"/>
          <p:nvPr/>
        </p:nvSpPr>
        <p:spPr>
          <a:xfrm>
            <a:off x="8556625" y="4363720"/>
            <a:ext cx="4064000" cy="368300"/>
          </a:xfrm>
          <a:prstGeom prst="rect">
            <a:avLst/>
          </a:prstGeom>
          <a:noFill/>
        </p:spPr>
        <p:txBody>
          <a:bodyPr wrap="square" rtlCol="0">
            <a:spAutoFit/>
          </a:bodyPr>
          <a:p>
            <a:r>
              <a:rPr lang="zh-CN" altLang="en-US">
                <a:solidFill>
                  <a:srgbClr val="FF0000"/>
                </a:solidFill>
              </a:rPr>
              <a:t>？？？</a:t>
            </a:r>
            <a:endParaRPr lang="zh-CN" altLang="en-US">
              <a:solidFill>
                <a:srgbClr val="FF0000"/>
              </a:solidFill>
            </a:endParaRPr>
          </a:p>
        </p:txBody>
      </p:sp>
    </p:spTree>
  </p:cSld>
  <p:clrMapOvr>
    <a:masterClrMapping/>
  </p:clrMapOvr>
  <p:transition>
    <p:random/>
  </p:transition>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KSO_WM_DIAGRAM_VIRTUALLY_FRAME" val="{&quot;height&quot;:199.05,&quot;left&quot;:128.9,&quot;top&quot;:308.7,&quot;width&quot;:675.65}"/>
</p:tagLst>
</file>

<file path=ppt/tags/tag21.xml><?xml version="1.0" encoding="utf-8"?>
<p:tagLst xmlns:p="http://schemas.openxmlformats.org/presentationml/2006/main">
  <p:tag name="KSO_WM_DIAGRAM_VIRTUALLY_FRAME" val="{&quot;height&quot;:199.05,&quot;left&quot;:128.9,&quot;top&quot;:308.7,&quot;width&quot;:675.65}"/>
</p:tagLst>
</file>

<file path=ppt/tags/tag22.xml><?xml version="1.0" encoding="utf-8"?>
<p:tagLst xmlns:p="http://schemas.openxmlformats.org/presentationml/2006/main">
  <p:tag name="KSO_WM_DIAGRAM_VIRTUALLY_FRAME" val="{&quot;height&quot;:199.05,&quot;left&quot;:128.9,&quot;top&quot;:308.7,&quot;width&quot;:675.65}"/>
</p:tagLst>
</file>

<file path=ppt/tags/tag23.xml><?xml version="1.0" encoding="utf-8"?>
<p:tagLst xmlns:p="http://schemas.openxmlformats.org/presentationml/2006/main">
  <p:tag name="KSO_WM_DIAGRAM_VIRTUALLY_FRAME" val="{&quot;height&quot;:199.05,&quot;left&quot;:128.9,&quot;top&quot;:308.7,&quot;width&quot;:675.65}"/>
</p:tagLst>
</file>

<file path=ppt/tags/tag24.xml><?xml version="1.0" encoding="utf-8"?>
<p:tagLst xmlns:p="http://schemas.openxmlformats.org/presentationml/2006/main">
  <p:tag name="KSO_WM_DIAGRAM_VIRTUALLY_FRAME" val="{&quot;height&quot;:199.05,&quot;left&quot;:128.9,&quot;top&quot;:308.7,&quot;width&quot;:675.65}"/>
</p:tagLst>
</file>

<file path=ppt/tags/tag25.xml><?xml version="1.0" encoding="utf-8"?>
<p:tagLst xmlns:p="http://schemas.openxmlformats.org/presentationml/2006/main">
  <p:tag name="KSO_WM_DIAGRAM_VIRTUALLY_FRAME" val="{&quot;height&quot;:199.05,&quot;left&quot;:128.9,&quot;top&quot;:308.7,&quot;width&quot;:675.65}"/>
</p:tagLst>
</file>

<file path=ppt/tags/tag26.xml><?xml version="1.0" encoding="utf-8"?>
<p:tagLst xmlns:p="http://schemas.openxmlformats.org/presentationml/2006/main">
  <p:tag name="KSO_WM_DIAGRAM_VIRTUALLY_FRAME" val="{&quot;height&quot;:199.05,&quot;left&quot;:128.9,&quot;top&quot;:308.7,&quot;width&quot;:675.65}"/>
</p:tagLst>
</file>

<file path=ppt/tags/tag27.xml><?xml version="1.0" encoding="utf-8"?>
<p:tagLst xmlns:p="http://schemas.openxmlformats.org/presentationml/2006/main">
  <p:tag name="KSO_WM_DIAGRAM_VIRTUALLY_FRAME" val="{&quot;height&quot;:199.05,&quot;left&quot;:128.9,&quot;top&quot;:308.7,&quot;width&quot;:675.65}"/>
</p:tagLst>
</file>

<file path=ppt/tags/tag28.xml><?xml version="1.0" encoding="utf-8"?>
<p:tagLst xmlns:p="http://schemas.openxmlformats.org/presentationml/2006/main">
  <p:tag name="KSO_WM_DIAGRAM_VIRTUALLY_FRAME" val="{&quot;height&quot;:199.05,&quot;left&quot;:128.9,&quot;top&quot;:308.7,&quot;width&quot;:675.65}"/>
</p:tagLst>
</file>

<file path=ppt/tags/tag29.xml><?xml version="1.0" encoding="utf-8"?>
<p:tagLst xmlns:p="http://schemas.openxmlformats.org/presentationml/2006/main">
  <p:tag name="KSO_WM_DIAGRAM_VIRTUALLY_FRAME" val="{&quot;height&quot;:199.05,&quot;left&quot;:128.9,&quot;top&quot;:308.7,&quot;width&quot;:675.65}"/>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KSO_WM_DIAGRAM_VIRTUALLY_FRAME" val="{&quot;height&quot;:199.05,&quot;left&quot;:128.9,&quot;top&quot;:308.7,&quot;width&quot;:675.65}"/>
</p:tagLst>
</file>

<file path=ppt/tags/tag31.xml><?xml version="1.0" encoding="utf-8"?>
<p:tagLst xmlns:p="http://schemas.openxmlformats.org/presentationml/2006/main">
  <p:tag name="KSO_WM_DIAGRAM_VIRTUALLY_FRAME" val="{&quot;height&quot;:199.05,&quot;left&quot;:128.9,&quot;top&quot;:308.7,&quot;width&quot;:675.65}"/>
</p:tagLst>
</file>

<file path=ppt/tags/tag32.xml><?xml version="1.0" encoding="utf-8"?>
<p:tagLst xmlns:p="http://schemas.openxmlformats.org/presentationml/2006/main">
  <p:tag name="KSO_WM_DIAGRAM_VIRTUALLY_FRAME" val="{&quot;height&quot;:199.05,&quot;left&quot;:128.9,&quot;top&quot;:308.7,&quot;width&quot;:675.65}"/>
</p:tagLst>
</file>

<file path=ppt/tags/tag33.xml><?xml version="1.0" encoding="utf-8"?>
<p:tagLst xmlns:p="http://schemas.openxmlformats.org/presentationml/2006/main">
  <p:tag name="KSO_WM_DIAGRAM_VIRTUALLY_FRAME" val="{&quot;height&quot;:199.05,&quot;left&quot;:128.9,&quot;top&quot;:308.7,&quot;width&quot;:675.65}"/>
</p:tagLst>
</file>

<file path=ppt/tags/tag34.xml><?xml version="1.0" encoding="utf-8"?>
<p:tagLst xmlns:p="http://schemas.openxmlformats.org/presentationml/2006/main">
  <p:tag name="KSO_WM_DIAGRAM_VIRTUALLY_FRAME" val="{&quot;height&quot;:199.05,&quot;left&quot;:128.9,&quot;top&quot;:308.7,&quot;width&quot;:675.65}"/>
</p:tagLst>
</file>

<file path=ppt/tags/tag35.xml><?xml version="1.0" encoding="utf-8"?>
<p:tagLst xmlns:p="http://schemas.openxmlformats.org/presentationml/2006/main">
  <p:tag name="KSO_WM_DIAGRAM_VIRTUALLY_FRAME" val="{&quot;height&quot;:199.05,&quot;left&quot;:128.9,&quot;top&quot;:308.7,&quot;width&quot;:675.65}"/>
</p:tagLst>
</file>

<file path=ppt/tags/tag36.xml><?xml version="1.0" encoding="utf-8"?>
<p:tagLst xmlns:p="http://schemas.openxmlformats.org/presentationml/2006/main">
  <p:tag name="KSO_WM_DIAGRAM_VIRTUALLY_FRAME" val="{&quot;height&quot;:199.05,&quot;left&quot;:128.9,&quot;top&quot;:308.7,&quot;width&quot;:675.65}"/>
</p:tagLst>
</file>

<file path=ppt/tags/tag37.xml><?xml version="1.0" encoding="utf-8"?>
<p:tagLst xmlns:p="http://schemas.openxmlformats.org/presentationml/2006/main">
  <p:tag name="KSO_WM_DIAGRAM_VIRTUALLY_FRAME" val="{&quot;height&quot;:199.05,&quot;left&quot;:128.9,&quot;top&quot;:308.7,&quot;width&quot;:675.65}"/>
</p:tagLst>
</file>

<file path=ppt/tags/tag38.xml><?xml version="1.0" encoding="utf-8"?>
<p:tagLst xmlns:p="http://schemas.openxmlformats.org/presentationml/2006/main">
  <p:tag name="KSO_WM_DIAGRAM_VIRTUALLY_FRAME" val="{&quot;height&quot;:199.05,&quot;left&quot;:128.9,&quot;top&quot;:308.7,&quot;width&quot;:675.65}"/>
</p:tagLst>
</file>

<file path=ppt/tags/tag39.xml><?xml version="1.0" encoding="utf-8"?>
<p:tagLst xmlns:p="http://schemas.openxmlformats.org/presentationml/2006/main">
  <p:tag name="KSO_WM_DIAGRAM_VIRTUALLY_FRAME" val="{&quot;height&quot;:199.05,&quot;left&quot;:128.9,&quot;top&quot;:308.7,&quot;width&quot;:675.65}"/>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KSO_WM_DIAGRAM_VIRTUALLY_FRAME" val="{&quot;height&quot;:199.05,&quot;left&quot;:128.9,&quot;top&quot;:308.7,&quot;width&quot;:675.65}"/>
</p:tagLst>
</file>

<file path=ppt/tags/tag41.xml><?xml version="1.0" encoding="utf-8"?>
<p:tagLst xmlns:p="http://schemas.openxmlformats.org/presentationml/2006/main">
  <p:tag name="KSO_WM_DIAGRAM_VIRTUALLY_FRAME" val="{&quot;height&quot;:199.05,&quot;left&quot;:128.9,&quot;top&quot;:308.7,&quot;width&quot;:675.65}"/>
</p:tagLst>
</file>

<file path=ppt/tags/tag42.xml><?xml version="1.0" encoding="utf-8"?>
<p:tagLst xmlns:p="http://schemas.openxmlformats.org/presentationml/2006/main">
  <p:tag name="KSO_WM_DIAGRAM_VIRTUALLY_FRAME" val="{&quot;height&quot;:199.05,&quot;left&quot;:128.9,&quot;top&quot;:308.7,&quot;width&quot;:675.65}"/>
</p:tagLst>
</file>

<file path=ppt/tags/tag43.xml><?xml version="1.0" encoding="utf-8"?>
<p:tagLst xmlns:p="http://schemas.openxmlformats.org/presentationml/2006/main">
  <p:tag name="KSO_WM_DIAGRAM_VIRTUALLY_FRAME" val="{&quot;height&quot;:199.05,&quot;left&quot;:128.9,&quot;top&quot;:308.7,&quot;width&quot;:675.65}"/>
</p:tagLst>
</file>

<file path=ppt/tags/tag44.xml><?xml version="1.0" encoding="utf-8"?>
<p:tagLst xmlns:p="http://schemas.openxmlformats.org/presentationml/2006/main">
  <p:tag name="KSO_WM_DIAGRAM_VIRTUALLY_FRAME" val="{&quot;height&quot;:199.05,&quot;left&quot;:128.9,&quot;top&quot;:308.7,&quot;width&quot;:675.65}"/>
</p:tagLst>
</file>

<file path=ppt/tags/tag45.xml><?xml version="1.0" encoding="utf-8"?>
<p:tagLst xmlns:p="http://schemas.openxmlformats.org/presentationml/2006/main">
  <p:tag name="KSO_WM_DIAGRAM_VIRTUALLY_FRAME" val="{&quot;height&quot;:199.05,&quot;left&quot;:128.9,&quot;top&quot;:308.7,&quot;width&quot;:675.65}"/>
</p:tagLst>
</file>

<file path=ppt/tags/tag46.xml><?xml version="1.0" encoding="utf-8"?>
<p:tagLst xmlns:p="http://schemas.openxmlformats.org/presentationml/2006/main">
  <p:tag name="KSO_WM_DIAGRAM_VIRTUALLY_FRAME" val="{&quot;height&quot;:199.05,&quot;left&quot;:128.9,&quot;top&quot;:308.7,&quot;width&quot;:675.65}"/>
</p:tagLst>
</file>

<file path=ppt/tags/tag47.xml><?xml version="1.0" encoding="utf-8"?>
<p:tagLst xmlns:p="http://schemas.openxmlformats.org/presentationml/2006/main">
  <p:tag name="KSO_WM_DIAGRAM_VIRTUALLY_FRAME" val="{&quot;height&quot;:199.05,&quot;left&quot;:128.9,&quot;top&quot;:308.7,&quot;width&quot;:675.65}"/>
</p:tagLst>
</file>

<file path=ppt/tags/tag48.xml><?xml version="1.0" encoding="utf-8"?>
<p:tagLst xmlns:p="http://schemas.openxmlformats.org/presentationml/2006/main">
  <p:tag name="KSO_WM_DIAGRAM_VIRTUALLY_FRAME" val="{&quot;height&quot;:199.05,&quot;left&quot;:128.9,&quot;top&quot;:308.7,&quot;width&quot;:675.65}"/>
</p:tagLst>
</file>

<file path=ppt/tags/tag49.xml><?xml version="1.0" encoding="utf-8"?>
<p:tagLst xmlns:p="http://schemas.openxmlformats.org/presentationml/2006/main">
  <p:tag name="KSO_WM_DIAGRAM_VIRTUALLY_FRAME" val="{&quot;height&quot;:199.05,&quot;left&quot;:128.9,&quot;top&quot;:308.7,&quot;width&quot;:675.65}"/>
</p:tagLst>
</file>

<file path=ppt/tags/tag5.xml><?xml version="1.0" encoding="utf-8"?>
<p:tagLst xmlns:p="http://schemas.openxmlformats.org/presentationml/2006/main">
  <p:tag name="PA" val="v3.0.1"/>
</p:tagLst>
</file>

<file path=ppt/tags/tag50.xml><?xml version="1.0" encoding="utf-8"?>
<p:tagLst xmlns:p="http://schemas.openxmlformats.org/presentationml/2006/main">
  <p:tag name="KSO_WM_DIAGRAM_VIRTUALLY_FRAME" val="{&quot;height&quot;:199.05,&quot;left&quot;:128.9,&quot;top&quot;:308.7,&quot;width&quot;:675.65}"/>
</p:tagLst>
</file>

<file path=ppt/tags/tag51.xml><?xml version="1.0" encoding="utf-8"?>
<p:tagLst xmlns:p="http://schemas.openxmlformats.org/presentationml/2006/main">
  <p:tag name="commondata" val="eyJoZGlkIjoiM2U0M2FhMTk3ZDVhZTBmZjllODE5MDdmZmU5OWIyYjAifQ=="/>
  <p:tag name="resource_record_key" val="{&quot;10&quot;:[20081093,21540414],&quot;70&quot;:[3312256]}"/>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1740</Words>
  <Application>WPS 演示</Application>
  <PresentationFormat>宽屏</PresentationFormat>
  <Paragraphs>348</Paragraphs>
  <Slides>46</Slides>
  <Notes>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7</vt:i4>
      </vt:variant>
      <vt:variant>
        <vt:lpstr>幻灯片标题</vt:lpstr>
      </vt:variant>
      <vt:variant>
        <vt:i4>46</vt:i4>
      </vt:variant>
    </vt:vector>
  </HeadingPairs>
  <TitlesOfParts>
    <vt:vector size="62" baseType="lpstr">
      <vt:lpstr>Arial</vt:lpstr>
      <vt:lpstr>宋体</vt:lpstr>
      <vt:lpstr>Wingdings</vt:lpstr>
      <vt:lpstr>Wingdings</vt:lpstr>
      <vt:lpstr>Arial</vt:lpstr>
      <vt:lpstr>微软雅黑</vt:lpstr>
      <vt:lpstr>Arial Unicode MS</vt:lpstr>
      <vt:lpstr>Calibri</vt:lpstr>
      <vt:lpstr>WPS</vt:lpstr>
      <vt:lpstr>Excel.Sheet.12</vt:lpstr>
      <vt:lpstr>Excel.Sheet.12</vt:lpstr>
      <vt:lpstr>Excel.Sheet.12</vt:lpstr>
      <vt:lpstr>Package</vt:lpstr>
      <vt:lpstr>Package</vt:lpstr>
      <vt:lpstr>Package</vt:lpstr>
      <vt:lpstr>Package</vt:lpstr>
      <vt:lpstr>态势感知</vt:lpstr>
      <vt:lpstr>PowerPoint 演示文稿</vt:lpstr>
      <vt:lpstr>对抗流程</vt:lpstr>
      <vt:lpstr>对抗流程</vt:lpstr>
      <vt:lpstr>对抗流程</vt:lpstr>
      <vt:lpstr>对抗流程</vt:lpstr>
      <vt:lpstr>对抗流程</vt:lpstr>
      <vt:lpstr>对抗流程</vt:lpstr>
      <vt:lpstr>对抗流程</vt:lpstr>
      <vt:lpstr>对抗流程</vt:lpstr>
      <vt:lpstr>对抗流程</vt:lpstr>
      <vt:lpstr>对抗流程</vt:lpstr>
      <vt:lpstr>对抗流程</vt:lpstr>
      <vt:lpstr>态势感知</vt:lpstr>
      <vt:lpstr>PowerPoint 演示文稿</vt:lpstr>
      <vt:lpstr>常见部署方式</vt:lpstr>
      <vt:lpstr>功能实现流程</vt:lpstr>
      <vt:lpstr>功能实现流程</vt:lpstr>
      <vt:lpstr>核心功能</vt:lpstr>
      <vt:lpstr>PowerPoint 演示文稿</vt:lpstr>
      <vt:lpstr>概述</vt:lpstr>
      <vt:lpstr>概述</vt:lpstr>
      <vt:lpstr>监控中心</vt:lpstr>
      <vt:lpstr>PowerPoint 演示文稿</vt:lpstr>
      <vt:lpstr>风险资产</vt:lpstr>
      <vt:lpstr>处置中心（192.168.103.6）</vt:lpstr>
      <vt:lpstr>处置中心（192.168.103.6）</vt:lpstr>
      <vt:lpstr>处置中心（192.168.25.100）</vt:lpstr>
      <vt:lpstr>处置中心（192.168.25.100）</vt:lpstr>
      <vt:lpstr>处置中心威胁视角</vt:lpstr>
      <vt:lpstr>处置中心威胁视角</vt:lpstr>
      <vt:lpstr>处置中心威胁视角（误报）</vt:lpstr>
      <vt:lpstr>响应策略</vt:lpstr>
      <vt:lpstr>PowerPoint 演示文稿</vt:lpstr>
      <vt:lpstr>分析中心日志</vt:lpstr>
      <vt:lpstr>分析中心日志</vt:lpstr>
      <vt:lpstr>分析中心日志</vt:lpstr>
      <vt:lpstr>分析中心日志（103.6全部日志）</vt:lpstr>
      <vt:lpstr>分析中心日志（103.6筛选后日志）</vt:lpstr>
      <vt:lpstr>分析中心日志（25.100全部日志）</vt:lpstr>
      <vt:lpstr>分析中心日志（25.100筛选后日志）</vt:lpstr>
      <vt:lpstr>PowerPoint 演示文稿</vt:lpstr>
      <vt:lpstr>添加联动响应</vt:lpstr>
      <vt:lpstr>安全规则库</vt:lpstr>
      <vt:lpstr>练习</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敞篷小跑儿</cp:lastModifiedBy>
  <cp:revision>587</cp:revision>
  <dcterms:created xsi:type="dcterms:W3CDTF">2019-06-19T02:08:00Z</dcterms:created>
  <dcterms:modified xsi:type="dcterms:W3CDTF">2024-12-05T01:04:37Z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567AE68CE3D54AB3AE9FBF8C7E2D5D4B_13</vt:lpwstr>
  </property>
</Properties>
</file>